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sldIdLst>
    <p:sldId id="260" r:id="rId3"/>
    <p:sldId id="271" r:id="rId4"/>
    <p:sldId id="272" r:id="rId5"/>
    <p:sldId id="256" r:id="rId6"/>
    <p:sldId id="257" r:id="rId7"/>
    <p:sldId id="264" r:id="rId8"/>
    <p:sldId id="258" r:id="rId9"/>
    <p:sldId id="259" r:id="rId10"/>
    <p:sldId id="261" r:id="rId11"/>
    <p:sldId id="262" r:id="rId12"/>
    <p:sldId id="263" r:id="rId13"/>
    <p:sldId id="273" r:id="rId14"/>
    <p:sldId id="274" r:id="rId15"/>
    <p:sldId id="275"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93" autoAdjust="0"/>
    <p:restoredTop sz="94660"/>
  </p:normalViewPr>
  <p:slideViewPr>
    <p:cSldViewPr snapToGrid="0">
      <p:cViewPr>
        <p:scale>
          <a:sx n="54" d="100"/>
          <a:sy n="54" d="100"/>
        </p:scale>
        <p:origin x="2792" y="1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CC7B4B-278E-4BB3-8E3A-BB9785BB7476}" type="datetimeFigureOut">
              <a:rPr lang="en-IN" smtClean="0"/>
              <a:t>06/04/24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217053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CC7B4B-278E-4BB3-8E3A-BB9785BB7476}" type="datetimeFigureOut">
              <a:rPr lang="en-IN" smtClean="0"/>
              <a:t>06/04/24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2540746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CC7B4B-278E-4BB3-8E3A-BB9785BB7476}" type="datetimeFigureOut">
              <a:rPr lang="en-IN" smtClean="0"/>
              <a:t>06/04/24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1523114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1F359-72A6-BB22-239F-6902D0D8720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B4BB9CB5-3A8A-BF24-B8BB-57B88C5948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BA5C653-A943-F986-58A4-F1E8CA89DE50}"/>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5" name="Footer Placeholder 4">
            <a:extLst>
              <a:ext uri="{FF2B5EF4-FFF2-40B4-BE49-F238E27FC236}">
                <a16:creationId xmlns:a16="http://schemas.microsoft.com/office/drawing/2014/main" id="{3B5E56FB-E7F0-1217-B6F6-DE6D38E83C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282BA-DCDE-C764-175C-CA5022E6D79F}"/>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38098644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4B40F-1DAE-1C8B-9115-6B58E1DF641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A1B3F5F-D5C9-6721-BCDD-7A024754712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023BDE9-390A-C0C2-1611-DC57D34C5E2B}"/>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5" name="Footer Placeholder 4">
            <a:extLst>
              <a:ext uri="{FF2B5EF4-FFF2-40B4-BE49-F238E27FC236}">
                <a16:creationId xmlns:a16="http://schemas.microsoft.com/office/drawing/2014/main" id="{9031506D-8366-9016-0595-E877E985DA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08CD42-B748-2AE5-118B-C04168D336DB}"/>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1541146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3C70D-B3F9-18E5-C464-BAE7F1F83B0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75D31B1B-192F-3DFB-E6D7-2F4EEACA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FAB9972-5484-2210-9903-9C304C29C190}"/>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5" name="Footer Placeholder 4">
            <a:extLst>
              <a:ext uri="{FF2B5EF4-FFF2-40B4-BE49-F238E27FC236}">
                <a16:creationId xmlns:a16="http://schemas.microsoft.com/office/drawing/2014/main" id="{867D033D-9FAF-0132-F7E8-5F7F05C6B2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380C42-C964-F512-3317-87B066FAAE86}"/>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8221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FAFEE-35DA-CAF5-9043-163BF4398F9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F352022-23CA-24F3-55ED-77AB8ACEC19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1FEB763-4D78-F095-7DEB-5DBFF33C658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CF797D0-8B85-ECB3-0669-6DB6DA5FDB14}"/>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6" name="Footer Placeholder 5">
            <a:extLst>
              <a:ext uri="{FF2B5EF4-FFF2-40B4-BE49-F238E27FC236}">
                <a16:creationId xmlns:a16="http://schemas.microsoft.com/office/drawing/2014/main" id="{EA8B6A9D-3DB6-01D2-EB37-93A8A05645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4FACFFB-4B43-5C65-334A-2A55D22AFEB7}"/>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1484085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F5F4-6550-747D-CAFF-0C699AD51D0B}"/>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D5285B5-FCAD-2CC9-959E-9D40E7F92C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45772A6-0397-F58A-348D-02CF296E267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CBFC6E6-3646-99B0-EB08-9ACF49B279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1E8FF0A-C755-2584-90ED-403753D7554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46D86DD7-F7A2-1F92-6829-EA8A75F8AF2F}"/>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8" name="Footer Placeholder 7">
            <a:extLst>
              <a:ext uri="{FF2B5EF4-FFF2-40B4-BE49-F238E27FC236}">
                <a16:creationId xmlns:a16="http://schemas.microsoft.com/office/drawing/2014/main" id="{988E14BB-5CE0-A827-6215-FDFF5E9EF5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B781BC-9FF7-2AA4-B122-3D4CAE6CCBBE}"/>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3980072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08015-C46C-49F3-D39F-5D2F9D4DC06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98BEB07A-325D-F89E-80C0-AEEECE2E8DE9}"/>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4" name="Footer Placeholder 3">
            <a:extLst>
              <a:ext uri="{FF2B5EF4-FFF2-40B4-BE49-F238E27FC236}">
                <a16:creationId xmlns:a16="http://schemas.microsoft.com/office/drawing/2014/main" id="{4A29CBD0-5BEF-494B-4690-8918595842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05774D-0E8F-74D9-37E6-BFD905E46E00}"/>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373003874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21E4CC-9745-2581-8DFC-6A37CE5A6BDD}"/>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3" name="Footer Placeholder 2">
            <a:extLst>
              <a:ext uri="{FF2B5EF4-FFF2-40B4-BE49-F238E27FC236}">
                <a16:creationId xmlns:a16="http://schemas.microsoft.com/office/drawing/2014/main" id="{3AD0B0B0-0B0A-C0D8-5CD6-6893AB95C49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0CF3B8-4510-6A63-6011-86E891F2EFFD}"/>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33206178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0A78D-46DF-B493-B964-FA1005A0A9F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B6876D-9AE9-A2DB-8474-11B7811088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2771E70-7764-1313-520C-0585A4012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EF89023-8B94-38A6-34C2-7C5AE300E73D}"/>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6" name="Footer Placeholder 5">
            <a:extLst>
              <a:ext uri="{FF2B5EF4-FFF2-40B4-BE49-F238E27FC236}">
                <a16:creationId xmlns:a16="http://schemas.microsoft.com/office/drawing/2014/main" id="{8611499E-DE39-9141-28F3-DE2F1A50E2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F2413E-4C26-3381-0F25-10051C898522}"/>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1265370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CC7B4B-278E-4BB3-8E3A-BB9785BB7476}" type="datetimeFigureOut">
              <a:rPr lang="en-IN" smtClean="0"/>
              <a:t>06/04/24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3284575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3C88F-9D1A-044E-D1BF-CD192289CF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E1C1303F-A005-EA68-33D4-749948742F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7DE4EA-2A60-9767-3401-3F6D171D5D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90FC97-8CFE-E844-0364-1375B84D397D}"/>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6" name="Footer Placeholder 5">
            <a:extLst>
              <a:ext uri="{FF2B5EF4-FFF2-40B4-BE49-F238E27FC236}">
                <a16:creationId xmlns:a16="http://schemas.microsoft.com/office/drawing/2014/main" id="{BC41F5E7-B2E4-BF14-B4E6-2EDA93565C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389307-F396-8C9D-82E2-FCA4BEE28446}"/>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36171713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61F40-FC38-250B-E632-E9020777B7A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4F144B9-5DDC-85B2-D112-4F878A117CC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A298A0-B142-D537-881C-E8CF90795F2C}"/>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5" name="Footer Placeholder 4">
            <a:extLst>
              <a:ext uri="{FF2B5EF4-FFF2-40B4-BE49-F238E27FC236}">
                <a16:creationId xmlns:a16="http://schemas.microsoft.com/office/drawing/2014/main" id="{083DE643-49C8-D9A6-57BC-1D353997E1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0D2EA-1F61-05CE-69BC-D002C0C8B5DA}"/>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28649349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63D290-2C85-FFB0-EE3A-8645AF38D19D}"/>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165AE59-4560-1F76-74E8-4D3806F9FFB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353E53B-C2BF-1028-13F6-3C3A58748DF1}"/>
              </a:ext>
            </a:extLst>
          </p:cNvPr>
          <p:cNvSpPr>
            <a:spLocks noGrp="1"/>
          </p:cNvSpPr>
          <p:nvPr>
            <p:ph type="dt" sz="half" idx="10"/>
          </p:nvPr>
        </p:nvSpPr>
        <p:spPr/>
        <p:txBody>
          <a:bodyPr/>
          <a:lstStyle/>
          <a:p>
            <a:fld id="{CF0E605A-70B6-C144-84BD-FA183C232E13}" type="datetimeFigureOut">
              <a:rPr lang="en-US" smtClean="0"/>
              <a:t>4/6/24</a:t>
            </a:fld>
            <a:endParaRPr lang="en-US"/>
          </a:p>
        </p:txBody>
      </p:sp>
      <p:sp>
        <p:nvSpPr>
          <p:cNvPr id="5" name="Footer Placeholder 4">
            <a:extLst>
              <a:ext uri="{FF2B5EF4-FFF2-40B4-BE49-F238E27FC236}">
                <a16:creationId xmlns:a16="http://schemas.microsoft.com/office/drawing/2014/main" id="{D2A1D80A-CAFD-BB4F-D94C-A9131A79D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5A0C97-6A98-A5DD-34E1-F65BFFC71312}"/>
              </a:ext>
            </a:extLst>
          </p:cNvPr>
          <p:cNvSpPr>
            <a:spLocks noGrp="1"/>
          </p:cNvSpPr>
          <p:nvPr>
            <p:ph type="sldNum" sz="quarter" idx="12"/>
          </p:nvPr>
        </p:nvSpPr>
        <p:spPr/>
        <p:txBody>
          <a:bodyPr/>
          <a:lstStyle/>
          <a:p>
            <a:fld id="{04E46DA0-3866-B84E-BD4C-431C6F4C9BDA}" type="slidenum">
              <a:rPr lang="en-US" smtClean="0"/>
              <a:t>‹#›</a:t>
            </a:fld>
            <a:endParaRPr lang="en-US"/>
          </a:p>
        </p:txBody>
      </p:sp>
    </p:spTree>
    <p:extLst>
      <p:ext uri="{BB962C8B-B14F-4D97-AF65-F5344CB8AC3E}">
        <p14:creationId xmlns:p14="http://schemas.microsoft.com/office/powerpoint/2010/main" val="29391588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CC7B4B-278E-4BB3-8E3A-BB9785BB7476}" type="datetimeFigureOut">
              <a:rPr lang="en-IN" smtClean="0"/>
              <a:t>06/04/24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1985772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CC7B4B-278E-4BB3-8E3A-BB9785BB7476}" type="datetimeFigureOut">
              <a:rPr lang="en-IN" smtClean="0"/>
              <a:t>06/04/24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463274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CC7B4B-278E-4BB3-8E3A-BB9785BB7476}" type="datetimeFigureOut">
              <a:rPr lang="en-IN" smtClean="0"/>
              <a:t>06/04/24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157032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CC7B4B-278E-4BB3-8E3A-BB9785BB7476}" type="datetimeFigureOut">
              <a:rPr lang="en-IN" smtClean="0"/>
              <a:t>06/04/24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27092975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CC7B4B-278E-4BB3-8E3A-BB9785BB7476}" type="datetimeFigureOut">
              <a:rPr lang="en-IN" smtClean="0"/>
              <a:t>06/04/24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4229674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CC7B4B-278E-4BB3-8E3A-BB9785BB7476}" type="datetimeFigureOut">
              <a:rPr lang="en-IN" smtClean="0"/>
              <a:t>06/04/24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19601329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CC7B4B-278E-4BB3-8E3A-BB9785BB7476}" type="datetimeFigureOut">
              <a:rPr lang="en-IN" smtClean="0"/>
              <a:t>06/04/24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F0FD1AF-0473-4777-9759-CE48640F6B47}" type="slidenum">
              <a:rPr lang="en-IN" smtClean="0"/>
              <a:t>‹#›</a:t>
            </a:fld>
            <a:endParaRPr lang="en-IN"/>
          </a:p>
        </p:txBody>
      </p:sp>
    </p:spTree>
    <p:extLst>
      <p:ext uri="{BB962C8B-B14F-4D97-AF65-F5344CB8AC3E}">
        <p14:creationId xmlns:p14="http://schemas.microsoft.com/office/powerpoint/2010/main" val="1349387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CC7B4B-278E-4BB3-8E3A-BB9785BB7476}" type="datetimeFigureOut">
              <a:rPr lang="en-IN" smtClean="0"/>
              <a:t>06/04/24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0FD1AF-0473-4777-9759-CE48640F6B47}" type="slidenum">
              <a:rPr lang="en-IN" smtClean="0"/>
              <a:t>‹#›</a:t>
            </a:fld>
            <a:endParaRPr lang="en-IN"/>
          </a:p>
        </p:txBody>
      </p:sp>
    </p:spTree>
    <p:extLst>
      <p:ext uri="{BB962C8B-B14F-4D97-AF65-F5344CB8AC3E}">
        <p14:creationId xmlns:p14="http://schemas.microsoft.com/office/powerpoint/2010/main" val="24793656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ECE0C6-2163-DB86-AEAF-09FECADC09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3527B9-B618-E66A-980A-27DBB417A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D5ACFA8-AFC7-47B1-8BF6-7BEC6112B8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0E605A-70B6-C144-84BD-FA183C232E13}" type="datetimeFigureOut">
              <a:rPr lang="en-US" smtClean="0"/>
              <a:t>4/6/24</a:t>
            </a:fld>
            <a:endParaRPr lang="en-US"/>
          </a:p>
        </p:txBody>
      </p:sp>
      <p:sp>
        <p:nvSpPr>
          <p:cNvPr id="5" name="Footer Placeholder 4">
            <a:extLst>
              <a:ext uri="{FF2B5EF4-FFF2-40B4-BE49-F238E27FC236}">
                <a16:creationId xmlns:a16="http://schemas.microsoft.com/office/drawing/2014/main" id="{14B867AE-E370-CAA9-A036-2963AA02751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8E781D6-E49D-FCCB-1E48-E82E87EACC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E46DA0-3866-B84E-BD4C-431C6F4C9BDA}" type="slidenum">
              <a:rPr lang="en-US" smtClean="0"/>
              <a:t>‹#›</a:t>
            </a:fld>
            <a:endParaRPr lang="en-US"/>
          </a:p>
        </p:txBody>
      </p:sp>
    </p:spTree>
    <p:extLst>
      <p:ext uri="{BB962C8B-B14F-4D97-AF65-F5344CB8AC3E}">
        <p14:creationId xmlns:p14="http://schemas.microsoft.com/office/powerpoint/2010/main" val="26207894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Screen Recording 2023-11-04 at 4.19.32 PM.mov">
            <a:hlinkClick r:id="" action="ppaction://media"/>
            <a:extLst>
              <a:ext uri="{FF2B5EF4-FFF2-40B4-BE49-F238E27FC236}">
                <a16:creationId xmlns:a16="http://schemas.microsoft.com/office/drawing/2014/main" id="{89E91BF9-8561-6591-3B1A-D51041CACED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0"/>
            <a:ext cx="12232639" cy="7645400"/>
          </a:xfrm>
          <a:prstGeom prst="rect">
            <a:avLst/>
          </a:prstGeom>
        </p:spPr>
      </p:pic>
      <p:sp>
        <p:nvSpPr>
          <p:cNvPr id="6" name="Rectangle 5">
            <a:extLst>
              <a:ext uri="{FF2B5EF4-FFF2-40B4-BE49-F238E27FC236}">
                <a16:creationId xmlns:a16="http://schemas.microsoft.com/office/drawing/2014/main" id="{45EB8D9E-4A9C-98CD-E592-725C90B989A0}"/>
              </a:ext>
            </a:extLst>
          </p:cNvPr>
          <p:cNvSpPr/>
          <p:nvPr/>
        </p:nvSpPr>
        <p:spPr>
          <a:xfrm>
            <a:off x="0" y="0"/>
            <a:ext cx="12192000" cy="6858000"/>
          </a:xfrm>
          <a:prstGeom prst="rect">
            <a:avLst/>
          </a:prstGeom>
          <a:solidFill>
            <a:schemeClr val="tx1">
              <a:alpha val="5000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0760504-9F2E-B228-FDC8-3ABF814E42C2}"/>
              </a:ext>
            </a:extLst>
          </p:cNvPr>
          <p:cNvSpPr txBox="1"/>
          <p:nvPr/>
        </p:nvSpPr>
        <p:spPr>
          <a:xfrm>
            <a:off x="3911203" y="2644170"/>
            <a:ext cx="4369594"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Group - 11</a:t>
            </a:r>
          </a:p>
        </p:txBody>
      </p:sp>
      <p:sp>
        <p:nvSpPr>
          <p:cNvPr id="3" name="TextBox 2">
            <a:extLst>
              <a:ext uri="{FF2B5EF4-FFF2-40B4-BE49-F238E27FC236}">
                <a16:creationId xmlns:a16="http://schemas.microsoft.com/office/drawing/2014/main" id="{78D975D3-6118-D67B-1A1B-E40B791A6F1D}"/>
              </a:ext>
            </a:extLst>
          </p:cNvPr>
          <p:cNvSpPr txBox="1"/>
          <p:nvPr/>
        </p:nvSpPr>
        <p:spPr>
          <a:xfrm>
            <a:off x="4364229" y="11895187"/>
            <a:ext cx="7502343"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0" b="0" i="0" u="none" strike="noStrike" kern="1200" cap="none" spc="0" normalizeH="0" baseline="0" noProof="0" dirty="0">
                <a:ln>
                  <a:noFill/>
                </a:ln>
                <a:solidFill>
                  <a:srgbClr val="ED7D31"/>
                </a:solidFill>
                <a:effectLst/>
                <a:uLnTx/>
                <a:uFillTx/>
                <a:latin typeface="Bebas Neue" panose="020B0606020202050201" pitchFamily="34" charset="77"/>
                <a:ea typeface="+mn-ea"/>
                <a:cs typeface="+mn-cs"/>
              </a:rPr>
              <a:t>BHA</a:t>
            </a:r>
            <a:r>
              <a:rPr kumimoji="0" lang="en-US" sz="150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RAT</a:t>
            </a:r>
            <a:r>
              <a:rPr kumimoji="0" lang="en-US" sz="15000" b="0"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 </a:t>
            </a:r>
            <a:r>
              <a:rPr kumimoji="0" lang="en-US" sz="15000" b="0" i="0" u="none" strike="noStrike" kern="1200" cap="none" spc="0" normalizeH="0" baseline="0" noProof="0" dirty="0">
                <a:ln>
                  <a:noFill/>
                </a:ln>
                <a:solidFill>
                  <a:srgbClr val="00B050"/>
                </a:solidFill>
                <a:effectLst/>
                <a:uLnTx/>
                <a:uFillTx/>
                <a:latin typeface="Bebas Neue" panose="020B0606020202050201" pitchFamily="34" charset="77"/>
                <a:ea typeface="+mn-ea"/>
                <a:cs typeface="+mn-cs"/>
              </a:rPr>
              <a:t>DNS</a:t>
            </a:r>
          </a:p>
        </p:txBody>
      </p:sp>
      <p:pic>
        <p:nvPicPr>
          <p:cNvPr id="4" name="Picture 3">
            <a:extLst>
              <a:ext uri="{FF2B5EF4-FFF2-40B4-BE49-F238E27FC236}">
                <a16:creationId xmlns:a16="http://schemas.microsoft.com/office/drawing/2014/main" id="{421700F4-3B7B-0999-753F-BBF1FCDD5CAC}"/>
              </a:ext>
            </a:extLst>
          </p:cNvPr>
          <p:cNvPicPr>
            <a:picLocks noChangeAspect="1"/>
          </p:cNvPicPr>
          <p:nvPr/>
        </p:nvPicPr>
        <p:blipFill>
          <a:blip r:embed="rId5"/>
          <a:stretch>
            <a:fillRect/>
          </a:stretch>
        </p:blipFill>
        <p:spPr>
          <a:xfrm>
            <a:off x="0" y="7778316"/>
            <a:ext cx="4364229" cy="4364229"/>
          </a:xfrm>
          <a:prstGeom prst="rect">
            <a:avLst/>
          </a:prstGeom>
        </p:spPr>
      </p:pic>
    </p:spTree>
    <p:extLst>
      <p:ext uri="{BB962C8B-B14F-4D97-AF65-F5344CB8AC3E}">
        <p14:creationId xmlns:p14="http://schemas.microsoft.com/office/powerpoint/2010/main" val="646155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B233-0A83-E765-2B27-561FAF11F21F}"/>
              </a:ext>
            </a:extLst>
          </p:cNvPr>
          <p:cNvSpPr>
            <a:spLocks noGrp="1"/>
          </p:cNvSpPr>
          <p:nvPr>
            <p:ph type="title"/>
          </p:nvPr>
        </p:nvSpPr>
        <p:spPr/>
        <p:txBody>
          <a:bodyPr/>
          <a:lstStyle/>
          <a:p>
            <a:r>
              <a:rPr lang="en-IN" dirty="0">
                <a:solidFill>
                  <a:srgbClr val="FFC000"/>
                </a:solidFill>
                <a:latin typeface="Holtwood One SC" panose="02000000000000000000" pitchFamily="2" charset="0"/>
              </a:rPr>
              <a:t>Dat</a:t>
            </a:r>
            <a:r>
              <a:rPr lang="en-IN" dirty="0">
                <a:latin typeface="Holtwood One SC" panose="02000000000000000000" pitchFamily="2" charset="0"/>
              </a:rPr>
              <a:t>ab</a:t>
            </a:r>
            <a:r>
              <a:rPr lang="en-IN" dirty="0">
                <a:solidFill>
                  <a:srgbClr val="92D050"/>
                </a:solidFill>
                <a:latin typeface="Holtwood One SC" panose="02000000000000000000" pitchFamily="2" charset="0"/>
              </a:rPr>
              <a:t>ase</a:t>
            </a:r>
          </a:p>
        </p:txBody>
      </p:sp>
      <p:sp>
        <p:nvSpPr>
          <p:cNvPr id="3" name="Content Placeholder 2">
            <a:extLst>
              <a:ext uri="{FF2B5EF4-FFF2-40B4-BE49-F238E27FC236}">
                <a16:creationId xmlns:a16="http://schemas.microsoft.com/office/drawing/2014/main" id="{A32B7C37-CB92-3EEB-E441-57AB24AAE950}"/>
              </a:ext>
            </a:extLst>
          </p:cNvPr>
          <p:cNvSpPr>
            <a:spLocks noGrp="1"/>
          </p:cNvSpPr>
          <p:nvPr>
            <p:ph idx="1"/>
          </p:nvPr>
        </p:nvSpPr>
        <p:spPr/>
        <p:txBody>
          <a:bodyPr>
            <a:normAutofit lnSpcReduction="10000"/>
          </a:bodyPr>
          <a:lstStyle/>
          <a:p>
            <a:r>
              <a:rPr lang="en-IN" dirty="0">
                <a:latin typeface="Bahnschrift SemiLight Condensed" panose="020B0502040204020203" pitchFamily="34" charset="0"/>
              </a:rPr>
              <a:t>Our database and authentication runs on </a:t>
            </a:r>
            <a:r>
              <a:rPr lang="en-IN" dirty="0">
                <a:solidFill>
                  <a:srgbClr val="00B0F0"/>
                </a:solidFill>
                <a:latin typeface="Bahnschrift SemiLight Condensed" panose="020B0502040204020203" pitchFamily="34" charset="0"/>
              </a:rPr>
              <a:t>Firebase Realtime Database</a:t>
            </a:r>
            <a:r>
              <a:rPr lang="en-IN" dirty="0">
                <a:solidFill>
                  <a:srgbClr val="92D050"/>
                </a:solidFill>
                <a:latin typeface="Bahnschrift SemiLight Condensed" panose="020B0502040204020203" pitchFamily="34" charset="0"/>
              </a:rPr>
              <a:t>.</a:t>
            </a:r>
          </a:p>
          <a:p>
            <a:r>
              <a:rPr lang="en-IN" dirty="0">
                <a:latin typeface="Bahnschrift SemiLight Condensed" panose="020B0502040204020203" pitchFamily="34" charset="0"/>
              </a:rPr>
              <a:t>The database consists of various parameters : </a:t>
            </a:r>
          </a:p>
          <a:p>
            <a:pPr lvl="1"/>
            <a:r>
              <a:rPr lang="en-IN" sz="2600" dirty="0">
                <a:latin typeface="Bahnschrift SemiLight Condensed" panose="020B0502040204020203" pitchFamily="34" charset="0"/>
              </a:rPr>
              <a:t>Query Name : Input sent to service</a:t>
            </a:r>
          </a:p>
          <a:p>
            <a:pPr lvl="1"/>
            <a:r>
              <a:rPr lang="en-IN" sz="2600" dirty="0">
                <a:latin typeface="Bahnschrift SemiLight Condensed" panose="020B0502040204020203" pitchFamily="34" charset="0"/>
              </a:rPr>
              <a:t>Client Address : Address from which request was received</a:t>
            </a:r>
          </a:p>
          <a:p>
            <a:pPr lvl="1"/>
            <a:r>
              <a:rPr lang="en-IN" sz="2600" dirty="0">
                <a:latin typeface="Bahnschrift SemiLight Condensed" panose="020B0502040204020203" pitchFamily="34" charset="0"/>
              </a:rPr>
              <a:t>Resolved IP : Output IP Address</a:t>
            </a:r>
          </a:p>
          <a:p>
            <a:pPr lvl="1"/>
            <a:r>
              <a:rPr lang="en-IN" sz="2600" dirty="0">
                <a:latin typeface="Bahnschrift SemiLight Condensed" panose="020B0502040204020203" pitchFamily="34" charset="0"/>
              </a:rPr>
              <a:t>Time of Request : Time at which request was sent </a:t>
            </a:r>
          </a:p>
          <a:p>
            <a:pPr lvl="1"/>
            <a:r>
              <a:rPr lang="en-IN" sz="2600" dirty="0">
                <a:latin typeface="Bahnschrift SemiLight Condensed" panose="020B0502040204020203" pitchFamily="34" charset="0"/>
              </a:rPr>
              <a:t>Elapsed Time : Time taken to resolve IP</a:t>
            </a:r>
          </a:p>
          <a:p>
            <a:pPr lvl="1"/>
            <a:r>
              <a:rPr lang="en-IN" sz="2600" dirty="0">
                <a:latin typeface="Bahnschrift SemiLight Condensed" panose="020B0502040204020203" pitchFamily="34" charset="0"/>
              </a:rPr>
              <a:t>Boolean parameters signifying where the request was handled</a:t>
            </a:r>
          </a:p>
          <a:p>
            <a:pPr lvl="2"/>
            <a:r>
              <a:rPr lang="en-IN" sz="2300" dirty="0">
                <a:latin typeface="Bahnschrift SemiLight Condensed" panose="020B0502040204020203" pitchFamily="34" charset="0"/>
              </a:rPr>
              <a:t>Whitelist </a:t>
            </a:r>
          </a:p>
          <a:p>
            <a:pPr lvl="2"/>
            <a:r>
              <a:rPr lang="en-IN" sz="2300" dirty="0">
                <a:latin typeface="Bahnschrift SemiLight Condensed" panose="020B0502040204020203" pitchFamily="34" charset="0"/>
              </a:rPr>
              <a:t>Blacklist</a:t>
            </a:r>
          </a:p>
          <a:p>
            <a:pPr lvl="2"/>
            <a:r>
              <a:rPr lang="en-IN" sz="2300" dirty="0">
                <a:latin typeface="Bahnschrift SemiLight Condensed" panose="020B0502040204020203" pitchFamily="34" charset="0"/>
              </a:rPr>
              <a:t>Malicious</a:t>
            </a:r>
          </a:p>
        </p:txBody>
      </p:sp>
      <p:sp>
        <p:nvSpPr>
          <p:cNvPr id="4" name="Title 1">
            <a:extLst>
              <a:ext uri="{FF2B5EF4-FFF2-40B4-BE49-F238E27FC236}">
                <a16:creationId xmlns:a16="http://schemas.microsoft.com/office/drawing/2014/main" id="{3D1A2A40-AC1B-A5A0-F8CB-3D89301DB443}"/>
              </a:ext>
            </a:extLst>
          </p:cNvPr>
          <p:cNvSpPr txBox="1">
            <a:spLocks/>
          </p:cNvSpPr>
          <p:nvPr/>
        </p:nvSpPr>
        <p:spPr>
          <a:xfrm>
            <a:off x="14800384" y="42374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b="1" dirty="0">
                <a:solidFill>
                  <a:srgbClr val="92D050"/>
                </a:solidFill>
                <a:latin typeface="Holtwood One SC" panose="02000000000000000000" pitchFamily="2" charset="0"/>
              </a:rPr>
              <a:t>ML Model</a:t>
            </a:r>
          </a:p>
        </p:txBody>
      </p:sp>
      <p:sp>
        <p:nvSpPr>
          <p:cNvPr id="5" name="Content Placeholder 2">
            <a:extLst>
              <a:ext uri="{FF2B5EF4-FFF2-40B4-BE49-F238E27FC236}">
                <a16:creationId xmlns:a16="http://schemas.microsoft.com/office/drawing/2014/main" id="{72721170-49A4-43FA-EF2A-208AFDBEB37C}"/>
              </a:ext>
            </a:extLst>
          </p:cNvPr>
          <p:cNvSpPr txBox="1">
            <a:spLocks/>
          </p:cNvSpPr>
          <p:nvPr/>
        </p:nvSpPr>
        <p:spPr>
          <a:xfrm>
            <a:off x="-12631615" y="2506662"/>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Light Condensed" panose="020B0502040204020203" pitchFamily="34" charset="0"/>
              </a:rPr>
              <a:t>If the domain name is not found in either the whitelist or blacklist, it signifies that the system encounters it for the first time. Hence, it is passed through the ML Model for evaluation.</a:t>
            </a:r>
          </a:p>
          <a:p>
            <a:r>
              <a:rPr lang="en-US" dirty="0">
                <a:latin typeface="Bahnschrift SemiLight Condensed" panose="020B0502040204020203" pitchFamily="34" charset="0"/>
              </a:rPr>
              <a:t>The ML Model, based on Neural Network algorithms in TensorFlow </a:t>
            </a:r>
            <a:r>
              <a:rPr lang="en-US" dirty="0" err="1">
                <a:latin typeface="Bahnschrift SemiLight Condensed" panose="020B0502040204020203" pitchFamily="34" charset="0"/>
              </a:rPr>
              <a:t>Keras</a:t>
            </a:r>
            <a:r>
              <a:rPr lang="en-US" dirty="0">
                <a:latin typeface="Bahnschrift SemiLight Condensed" panose="020B0502040204020203" pitchFamily="34" charset="0"/>
              </a:rPr>
              <a:t> is designed to test whether DNS Tunnelling and other malicious elements are present in the domain name passed to the system. </a:t>
            </a:r>
          </a:p>
          <a:p>
            <a:r>
              <a:rPr lang="en-IN" dirty="0">
                <a:latin typeface="Bahnschrift SemiLight Condensed" panose="020B0502040204020203" pitchFamily="34" charset="0"/>
              </a:rPr>
              <a:t>The model we’ve created is capable of detecting DNS Tunnelling with 99.96% accuracy. </a:t>
            </a:r>
          </a:p>
          <a:p>
            <a:r>
              <a:rPr lang="en-IN" dirty="0">
                <a:latin typeface="Bahnschrift SemiLight Condensed" panose="020B0502040204020203" pitchFamily="34" charset="0"/>
              </a:rPr>
              <a:t>The training set for the model was split 53 : 47 in terms of malicious and non malicious queries. </a:t>
            </a:r>
            <a:endParaRPr lang="en-US" dirty="0">
              <a:latin typeface="Bahnschrift SemiLight Condensed" panose="020B0502040204020203" pitchFamily="34" charset="0"/>
            </a:endParaRPr>
          </a:p>
        </p:txBody>
      </p:sp>
    </p:spTree>
    <p:extLst>
      <p:ext uri="{BB962C8B-B14F-4D97-AF65-F5344CB8AC3E}">
        <p14:creationId xmlns:p14="http://schemas.microsoft.com/office/powerpoint/2010/main" val="827142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51C72-F991-2E0F-880F-8A26BA5BEE72}"/>
              </a:ext>
            </a:extLst>
          </p:cNvPr>
          <p:cNvSpPr>
            <a:spLocks noGrp="1"/>
          </p:cNvSpPr>
          <p:nvPr>
            <p:ph type="title"/>
          </p:nvPr>
        </p:nvSpPr>
        <p:spPr/>
        <p:txBody>
          <a:bodyPr/>
          <a:lstStyle/>
          <a:p>
            <a:r>
              <a:rPr lang="en-IN" dirty="0">
                <a:solidFill>
                  <a:srgbClr val="FFC000"/>
                </a:solidFill>
                <a:latin typeface="Holtwood One SC" panose="02000000000000000000" pitchFamily="2" charset="0"/>
              </a:rPr>
              <a:t>Sec</a:t>
            </a:r>
            <a:r>
              <a:rPr lang="en-IN" dirty="0">
                <a:latin typeface="Holtwood One SC" panose="02000000000000000000" pitchFamily="2" charset="0"/>
              </a:rPr>
              <a:t>ur</a:t>
            </a:r>
            <a:r>
              <a:rPr lang="en-IN" dirty="0">
                <a:solidFill>
                  <a:srgbClr val="92D050"/>
                </a:solidFill>
                <a:latin typeface="Holtwood One SC" panose="02000000000000000000" pitchFamily="2" charset="0"/>
              </a:rPr>
              <a:t>ity</a:t>
            </a:r>
          </a:p>
        </p:txBody>
      </p:sp>
      <p:sp>
        <p:nvSpPr>
          <p:cNvPr id="3" name="Content Placeholder 2">
            <a:extLst>
              <a:ext uri="{FF2B5EF4-FFF2-40B4-BE49-F238E27FC236}">
                <a16:creationId xmlns:a16="http://schemas.microsoft.com/office/drawing/2014/main" id="{82E701F0-71E3-C849-58FA-375E250CE64A}"/>
              </a:ext>
            </a:extLst>
          </p:cNvPr>
          <p:cNvSpPr>
            <a:spLocks noGrp="1"/>
          </p:cNvSpPr>
          <p:nvPr>
            <p:ph idx="1"/>
          </p:nvPr>
        </p:nvSpPr>
        <p:spPr>
          <a:xfrm>
            <a:off x="838200" y="1825625"/>
            <a:ext cx="10515600" cy="4586750"/>
          </a:xfrm>
        </p:spPr>
        <p:txBody>
          <a:bodyPr>
            <a:normAutofit fontScale="92500" lnSpcReduction="10000"/>
          </a:bodyPr>
          <a:lstStyle/>
          <a:p>
            <a:r>
              <a:rPr lang="en-IN" sz="3000" dirty="0">
                <a:latin typeface="Bahnschrift SemiLight Condensed" panose="020B0502040204020203" pitchFamily="34" charset="0"/>
              </a:rPr>
              <a:t>The database consists of robust security rules to ensure that nobody can tamper with it.</a:t>
            </a:r>
          </a:p>
          <a:p>
            <a:r>
              <a:rPr lang="en-US" sz="3000" dirty="0">
                <a:latin typeface="Bahnschrift SemiLight Condensed" panose="020B0502040204020203" pitchFamily="34" charset="0"/>
              </a:rPr>
              <a:t>Access to the database is categorized into two groups</a:t>
            </a:r>
            <a:r>
              <a:rPr lang="en-US" dirty="0">
                <a:latin typeface="Bahnschrift SemiLight Condensed" panose="020B0502040204020203" pitchFamily="34" charset="0"/>
              </a:rPr>
              <a:t>:</a:t>
            </a:r>
          </a:p>
          <a:p>
            <a:pPr lvl="1"/>
            <a:r>
              <a:rPr lang="en-US" sz="2600" b="1" dirty="0" err="1">
                <a:solidFill>
                  <a:srgbClr val="00B0F0"/>
                </a:solidFill>
                <a:latin typeface="Bahnschrift SemiLight Condensed" panose="020B0502040204020203" pitchFamily="34" charset="0"/>
              </a:rPr>
              <a:t>Superadmins</a:t>
            </a:r>
            <a:r>
              <a:rPr lang="en-US" sz="2600" b="1" dirty="0">
                <a:solidFill>
                  <a:srgbClr val="00B0F0"/>
                </a:solidFill>
                <a:latin typeface="Bahnschrift SemiLight Condensed" panose="020B0502040204020203" pitchFamily="34" charset="0"/>
              </a:rPr>
              <a:t>:</a:t>
            </a:r>
            <a:r>
              <a:rPr lang="en-US" sz="2600" dirty="0">
                <a:latin typeface="Bahnschrift SemiLight Condensed" panose="020B0502040204020203" pitchFamily="34" charset="0"/>
              </a:rPr>
              <a:t> Comparable to network administrators, they are responsible for creating and managing the service. </a:t>
            </a:r>
            <a:r>
              <a:rPr lang="en-US" sz="2600" dirty="0" err="1">
                <a:latin typeface="Bahnschrift SemiLight Condensed" panose="020B0502040204020203" pitchFamily="34" charset="0"/>
              </a:rPr>
              <a:t>Superadmins</a:t>
            </a:r>
            <a:r>
              <a:rPr lang="en-US" sz="2600" dirty="0">
                <a:latin typeface="Bahnschrift SemiLight Condensed" panose="020B0502040204020203" pitchFamily="34" charset="0"/>
              </a:rPr>
              <a:t> possess exclusive write access to the database.</a:t>
            </a:r>
          </a:p>
          <a:p>
            <a:pPr lvl="1"/>
            <a:r>
              <a:rPr lang="en-US" sz="2600" b="1" dirty="0">
                <a:solidFill>
                  <a:srgbClr val="00B0F0"/>
                </a:solidFill>
                <a:latin typeface="Bahnschrift SemiLight Condensed" panose="020B0502040204020203" pitchFamily="34" charset="0"/>
              </a:rPr>
              <a:t>Admins:</a:t>
            </a:r>
            <a:r>
              <a:rPr lang="en-US" sz="2600" dirty="0">
                <a:latin typeface="Bahnschrift SemiLight Condensed" panose="020B0502040204020203" pitchFamily="34" charset="0"/>
              </a:rPr>
              <a:t> Users who operate or oversee the service. They are granted read-only access to the database.</a:t>
            </a:r>
          </a:p>
          <a:p>
            <a:r>
              <a:rPr lang="en-US" dirty="0">
                <a:latin typeface="Bahnschrift SemiLight Condensed" panose="020B0502040204020203" pitchFamily="34" charset="0"/>
              </a:rPr>
              <a:t>Any user not belonging to these designated groups will be automatically denied access to the database , and will be allowed to use only the DNS Filtering Service.</a:t>
            </a:r>
          </a:p>
          <a:p>
            <a:r>
              <a:rPr lang="en-US" dirty="0">
                <a:latin typeface="Bahnschrift SemiLight Condensed" panose="020B0502040204020203" pitchFamily="34" charset="0"/>
              </a:rPr>
              <a:t>Prior to starting the </a:t>
            </a:r>
            <a:r>
              <a:rPr lang="en-US" dirty="0" err="1">
                <a:solidFill>
                  <a:srgbClr val="FFC000"/>
                </a:solidFill>
                <a:latin typeface="Bahnschrift SemiLight Condensed" panose="020B0502040204020203" pitchFamily="34" charset="0"/>
              </a:rPr>
              <a:t>Bha</a:t>
            </a:r>
            <a:r>
              <a:rPr lang="en-US" dirty="0" err="1">
                <a:latin typeface="Bahnschrift SemiLight Condensed" panose="020B0502040204020203" pitchFamily="34" charset="0"/>
              </a:rPr>
              <a:t>rat</a:t>
            </a:r>
            <a:r>
              <a:rPr lang="en-US" dirty="0" err="1">
                <a:solidFill>
                  <a:srgbClr val="92D050"/>
                </a:solidFill>
                <a:latin typeface="Bahnschrift SemiLight Condensed" panose="020B0502040204020203" pitchFamily="34" charset="0"/>
              </a:rPr>
              <a:t>DNS</a:t>
            </a:r>
            <a:r>
              <a:rPr lang="en-US" dirty="0">
                <a:latin typeface="Bahnschrift SemiLight Condensed" panose="020B0502040204020203" pitchFamily="34" charset="0"/>
              </a:rPr>
              <a:t> software, </a:t>
            </a:r>
            <a:r>
              <a:rPr lang="en-US" dirty="0" err="1">
                <a:latin typeface="Bahnschrift SemiLight Condensed" panose="020B0502040204020203" pitchFamily="34" charset="0"/>
              </a:rPr>
              <a:t>superadmins</a:t>
            </a:r>
            <a:r>
              <a:rPr lang="en-US" dirty="0">
                <a:latin typeface="Bahnschrift SemiLight Condensed" panose="020B0502040204020203" pitchFamily="34" charset="0"/>
              </a:rPr>
              <a:t> must login using their </a:t>
            </a:r>
            <a:r>
              <a:rPr lang="en-US" dirty="0" err="1">
                <a:latin typeface="Bahnschrift SemiLight Condensed" panose="020B0502040204020203" pitchFamily="34" charset="0"/>
              </a:rPr>
              <a:t>userID</a:t>
            </a:r>
            <a:r>
              <a:rPr lang="en-US" dirty="0">
                <a:latin typeface="Bahnschrift SemiLight Condensed" panose="020B0502040204020203" pitchFamily="34" charset="0"/>
              </a:rPr>
              <a:t> and password. </a:t>
            </a:r>
          </a:p>
          <a:p>
            <a:r>
              <a:rPr lang="en-US" dirty="0">
                <a:latin typeface="Bahnschrift SemiLight Condensed" panose="020B0502040204020203" pitchFamily="34" charset="0"/>
              </a:rPr>
              <a:t>Authentication is handled by Firebase.</a:t>
            </a:r>
            <a:endParaRPr lang="en-IN" dirty="0">
              <a:latin typeface="Bahnschrift SemiLight Condensed" panose="020B0502040204020203" pitchFamily="34" charset="0"/>
            </a:endParaRPr>
          </a:p>
        </p:txBody>
      </p:sp>
      <p:sp>
        <p:nvSpPr>
          <p:cNvPr id="5" name="TextBox 4">
            <a:extLst>
              <a:ext uri="{FF2B5EF4-FFF2-40B4-BE49-F238E27FC236}">
                <a16:creationId xmlns:a16="http://schemas.microsoft.com/office/drawing/2014/main" id="{01560B37-CB47-694A-8709-C7FDFEAB3FB8}"/>
              </a:ext>
            </a:extLst>
          </p:cNvPr>
          <p:cNvSpPr txBox="1"/>
          <p:nvPr/>
        </p:nvSpPr>
        <p:spPr>
          <a:xfrm>
            <a:off x="9898761" y="7344918"/>
            <a:ext cx="6300786" cy="2308324"/>
          </a:xfrm>
          <a:prstGeom prst="rect">
            <a:avLst/>
          </a:prstGeom>
          <a:noFill/>
        </p:spPr>
        <p:txBody>
          <a:bodyPr wrap="square" rtlCol="0">
            <a:spAutoFit/>
          </a:bodyPr>
          <a:lstStyle/>
          <a:p>
            <a:r>
              <a:rPr lang="en-US" sz="2400" dirty="0">
                <a:solidFill>
                  <a:schemeClr val="bg1"/>
                </a:solidFill>
                <a:latin typeface="Bebas Neue" panose="020B0606020202050201" pitchFamily="34" charset="77"/>
              </a:rPr>
              <a:t>• Scalability and low latency</a:t>
            </a:r>
          </a:p>
          <a:p>
            <a:r>
              <a:rPr lang="en-US" sz="2400" dirty="0">
                <a:solidFill>
                  <a:schemeClr val="bg1"/>
                </a:solidFill>
                <a:latin typeface="Bebas Neue" panose="020B0606020202050201" pitchFamily="34" charset="77"/>
              </a:rPr>
              <a:t>• DNS caching for improved resolution</a:t>
            </a:r>
          </a:p>
          <a:p>
            <a:r>
              <a:rPr lang="en-US" sz="2400" dirty="0">
                <a:solidFill>
                  <a:schemeClr val="bg1"/>
                </a:solidFill>
                <a:latin typeface="Bebas Neue" panose="020B0606020202050201" pitchFamily="34" charset="77"/>
              </a:rPr>
              <a:t>• Active and passive analysis</a:t>
            </a:r>
          </a:p>
          <a:p>
            <a:r>
              <a:rPr lang="en-US" sz="2400" dirty="0">
                <a:solidFill>
                  <a:schemeClr val="bg1"/>
                </a:solidFill>
                <a:latin typeface="Bebas Neue" panose="020B0606020202050201" pitchFamily="34" charset="77"/>
              </a:rPr>
              <a:t>• User-friendly web interface for real-time monitoring and </a:t>
            </a:r>
          </a:p>
          <a:p>
            <a:r>
              <a:rPr lang="en-US" sz="2400" dirty="0">
                <a:solidFill>
                  <a:schemeClr val="bg1"/>
                </a:solidFill>
                <a:latin typeface="Bebas Neue" panose="020B0606020202050201" pitchFamily="34" charset="77"/>
              </a:rPr>
              <a:t>   reporting. </a:t>
            </a:r>
            <a:endParaRPr lang="en-US" sz="2400" b="1" dirty="0">
              <a:solidFill>
                <a:schemeClr val="bg1"/>
              </a:solidFill>
              <a:latin typeface="Bebas Neue" panose="020B0606020202050201" pitchFamily="34" charset="77"/>
            </a:endParaRPr>
          </a:p>
          <a:p>
            <a:endParaRPr lang="en-US" sz="2400" dirty="0"/>
          </a:p>
        </p:txBody>
      </p:sp>
      <p:pic>
        <p:nvPicPr>
          <p:cNvPr id="7" name="Picture 2">
            <a:extLst>
              <a:ext uri="{FF2B5EF4-FFF2-40B4-BE49-F238E27FC236}">
                <a16:creationId xmlns:a16="http://schemas.microsoft.com/office/drawing/2014/main" id="{75C6C3F2-676D-D847-A43D-F7556AAC2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9778" y="9371859"/>
            <a:ext cx="1363223" cy="14939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owerDNS SVG Vector Logos - Vector Logo Zone">
            <a:extLst>
              <a:ext uri="{FF2B5EF4-FFF2-40B4-BE49-F238E27FC236}">
                <a16:creationId xmlns:a16="http://schemas.microsoft.com/office/drawing/2014/main" id="{C443FB4F-0B5D-254A-BE3B-7F3612DB5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85113" y="5417136"/>
            <a:ext cx="3310759" cy="165538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ml5 css3 js icon set web development logo Vector Image">
            <a:extLst>
              <a:ext uri="{FF2B5EF4-FFF2-40B4-BE49-F238E27FC236}">
                <a16:creationId xmlns:a16="http://schemas.microsoft.com/office/drawing/2014/main" id="{4AB4852C-3242-4A47-AA1D-A7AB5DF91E6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97" b="11987"/>
          <a:stretch/>
        </p:blipFill>
        <p:spPr bwMode="auto">
          <a:xfrm>
            <a:off x="14536227" y="2929672"/>
            <a:ext cx="2615605" cy="16922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upload.wikimedia.org/wikipedia/commons/thumb/2/2d/...">
            <a:extLst>
              <a:ext uri="{FF2B5EF4-FFF2-40B4-BE49-F238E27FC236}">
                <a16:creationId xmlns:a16="http://schemas.microsoft.com/office/drawing/2014/main" id="{D6399DD3-7195-694B-ADB7-EC26C4A931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9075" y="6576638"/>
            <a:ext cx="2090628" cy="22360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a:extLst>
              <a:ext uri="{FF2B5EF4-FFF2-40B4-BE49-F238E27FC236}">
                <a16:creationId xmlns:a16="http://schemas.microsoft.com/office/drawing/2014/main" id="{FC9A333B-B896-BD41-8077-9101D7D40D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7141" y="7183357"/>
            <a:ext cx="3143808" cy="169225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Linux - Wikipedia">
            <a:extLst>
              <a:ext uri="{FF2B5EF4-FFF2-40B4-BE49-F238E27FC236}">
                <a16:creationId xmlns:a16="http://schemas.microsoft.com/office/drawing/2014/main" id="{4F1ED235-EF14-8748-A429-4BF04EBF0D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9085" y="10527642"/>
            <a:ext cx="1594280" cy="188899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a:extLst>
              <a:ext uri="{FF2B5EF4-FFF2-40B4-BE49-F238E27FC236}">
                <a16:creationId xmlns:a16="http://schemas.microsoft.com/office/drawing/2014/main" id="{CE6279C1-1C56-8A48-BD53-2BAD59857A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161134" y="-1522577"/>
            <a:ext cx="1344778" cy="134477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ALIEN VAULT - 聯恩電子 - Linkwen">
            <a:extLst>
              <a:ext uri="{FF2B5EF4-FFF2-40B4-BE49-F238E27FC236}">
                <a16:creationId xmlns:a16="http://schemas.microsoft.com/office/drawing/2014/main" id="{0A72317D-0C9D-E140-9EF3-B0F7828E90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8271" y="-2136662"/>
            <a:ext cx="3084511" cy="1127736"/>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1ADC12A-984B-8F41-91BF-29CB30E3944A}"/>
              </a:ext>
            </a:extLst>
          </p:cNvPr>
          <p:cNvSpPr txBox="1"/>
          <p:nvPr/>
        </p:nvSpPr>
        <p:spPr>
          <a:xfrm>
            <a:off x="-6856632" y="6579400"/>
            <a:ext cx="9659007" cy="3539430"/>
          </a:xfrm>
          <a:prstGeom prst="rect">
            <a:avLst/>
          </a:prstGeom>
          <a:noFill/>
        </p:spPr>
        <p:txBody>
          <a:bodyPr wrap="square" rtlCol="0">
            <a:spAutoFit/>
          </a:bodyPr>
          <a:lstStyle/>
          <a:p>
            <a:r>
              <a:rPr lang="en-US" sz="3200" dirty="0">
                <a:solidFill>
                  <a:srgbClr val="00B0F0"/>
                </a:solidFill>
                <a:latin typeface="Bebas Neue" panose="020B0606020202050201" pitchFamily="34" charset="77"/>
              </a:rPr>
              <a:t>Project Description – </a:t>
            </a:r>
            <a:r>
              <a:rPr lang="en-US" sz="2400" dirty="0">
                <a:solidFill>
                  <a:schemeClr val="bg1"/>
                </a:solidFill>
                <a:latin typeface="Bebas Neue" panose="020B0606020202050201" pitchFamily="34" charset="77"/>
              </a:rPr>
              <a:t>enhancing cybersecurity by -</a:t>
            </a:r>
          </a:p>
          <a:p>
            <a:r>
              <a:rPr lang="en-US" sz="2400" dirty="0">
                <a:solidFill>
                  <a:schemeClr val="bg1"/>
                </a:solidFill>
                <a:latin typeface="Bebas Neue" panose="020B0606020202050201" pitchFamily="34" charset="77"/>
              </a:rPr>
              <a:t>                                                           blocking malicious domains for fast, secure DNS resolution. Key </a:t>
            </a:r>
          </a:p>
          <a:p>
            <a:r>
              <a:rPr lang="en-US" sz="2400" dirty="0">
                <a:solidFill>
                  <a:schemeClr val="bg1"/>
                </a:solidFill>
                <a:latin typeface="Bebas Neue" panose="020B0606020202050201" pitchFamily="34" charset="77"/>
              </a:rPr>
              <a:t>                                                           features include:</a:t>
            </a:r>
          </a:p>
          <a:p>
            <a:endParaRPr lang="en-US" sz="2400" dirty="0">
              <a:solidFill>
                <a:schemeClr val="bg1"/>
              </a:solidFill>
              <a:latin typeface="Bebas Neue" panose="020B0606020202050201" pitchFamily="34" charset="77"/>
            </a:endParaRPr>
          </a:p>
          <a:p>
            <a:endParaRPr lang="en-US" sz="2400" dirty="0">
              <a:solidFill>
                <a:schemeClr val="bg1"/>
              </a:solidFill>
              <a:latin typeface="Bebas Neue" panose="020B0606020202050201" pitchFamily="34" charset="77"/>
            </a:endParaRPr>
          </a:p>
          <a:p>
            <a:r>
              <a:rPr lang="en-US" sz="2400" dirty="0">
                <a:solidFill>
                  <a:schemeClr val="bg1"/>
                </a:solidFill>
                <a:latin typeface="Bebas Neue" panose="020B0606020202050201" pitchFamily="34" charset="77"/>
              </a:rPr>
              <a:t>• Threat intelligence integration</a:t>
            </a:r>
          </a:p>
          <a:p>
            <a:r>
              <a:rPr lang="en-US" sz="2400" dirty="0">
                <a:solidFill>
                  <a:schemeClr val="bg1"/>
                </a:solidFill>
                <a:latin typeface="Bebas Neue" panose="020B0606020202050201" pitchFamily="34" charset="77"/>
              </a:rPr>
              <a:t>• AI/ML-based threat detection</a:t>
            </a:r>
          </a:p>
          <a:p>
            <a:r>
              <a:rPr lang="en-US" sz="2400" dirty="0">
                <a:solidFill>
                  <a:schemeClr val="bg1"/>
                </a:solidFill>
                <a:latin typeface="Bebas Neue" panose="020B0606020202050201" pitchFamily="34" charset="77"/>
              </a:rPr>
              <a:t>• DNS tunneling prevention</a:t>
            </a:r>
          </a:p>
          <a:p>
            <a:r>
              <a:rPr lang="en-US" sz="2400" dirty="0">
                <a:solidFill>
                  <a:schemeClr val="bg1"/>
                </a:solidFill>
                <a:latin typeface="Bebas Neue" panose="020B0606020202050201" pitchFamily="34" charset="77"/>
              </a:rPr>
              <a:t>• Support for multiple DNS protocols</a:t>
            </a:r>
          </a:p>
        </p:txBody>
      </p:sp>
      <p:sp>
        <p:nvSpPr>
          <p:cNvPr id="18" name="TextBox 17">
            <a:extLst>
              <a:ext uri="{FF2B5EF4-FFF2-40B4-BE49-F238E27FC236}">
                <a16:creationId xmlns:a16="http://schemas.microsoft.com/office/drawing/2014/main" id="{B23FBC26-8AA2-7E44-8583-2F146EE20233}"/>
              </a:ext>
            </a:extLst>
          </p:cNvPr>
          <p:cNvSpPr txBox="1"/>
          <p:nvPr/>
        </p:nvSpPr>
        <p:spPr>
          <a:xfrm>
            <a:off x="662152" y="-3517182"/>
            <a:ext cx="11020259" cy="1077218"/>
          </a:xfrm>
          <a:prstGeom prst="rect">
            <a:avLst/>
          </a:prstGeom>
          <a:noFill/>
        </p:spPr>
        <p:txBody>
          <a:bodyPr wrap="square" rtlCol="0">
            <a:spAutoFit/>
          </a:bodyPr>
          <a:lstStyle/>
          <a:p>
            <a:r>
              <a:rPr lang="en-US" sz="3200" dirty="0">
                <a:solidFill>
                  <a:srgbClr val="00B0F0"/>
                </a:solidFill>
                <a:latin typeface="Bebas Neue" panose="020B0606020202050201" pitchFamily="34" charset="77"/>
              </a:rPr>
              <a:t>Agenda – </a:t>
            </a:r>
            <a:r>
              <a:rPr lang="en-US" sz="3200" b="1" dirty="0">
                <a:solidFill>
                  <a:schemeClr val="bg1"/>
                </a:solidFill>
                <a:latin typeface="Bebas Neue" panose="020B0606020202050201" pitchFamily="34" charset="77"/>
              </a:rPr>
              <a:t>DNS Filtering service using Threat Intelligence System and </a:t>
            </a:r>
          </a:p>
          <a:p>
            <a:r>
              <a:rPr lang="en-US" sz="3200" b="1" dirty="0">
                <a:solidFill>
                  <a:schemeClr val="bg1"/>
                </a:solidFill>
                <a:latin typeface="Bebas Neue" panose="020B0606020202050201" pitchFamily="34" charset="77"/>
              </a:rPr>
              <a:t>                   AI/ML techniques</a:t>
            </a:r>
          </a:p>
        </p:txBody>
      </p:sp>
      <p:sp>
        <p:nvSpPr>
          <p:cNvPr id="19" name="TextBox 18">
            <a:extLst>
              <a:ext uri="{FF2B5EF4-FFF2-40B4-BE49-F238E27FC236}">
                <a16:creationId xmlns:a16="http://schemas.microsoft.com/office/drawing/2014/main" id="{2DF69B77-DB9E-5F4B-9E42-A7F83E9C8AD5}"/>
              </a:ext>
            </a:extLst>
          </p:cNvPr>
          <p:cNvSpPr txBox="1"/>
          <p:nvPr/>
        </p:nvSpPr>
        <p:spPr>
          <a:xfrm>
            <a:off x="-8969858" y="365125"/>
            <a:ext cx="8376745"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Technology stack: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Python for AI/ML components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PowerDNS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(Open-source DNS server software)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HTML, CSS, JavaScript, React, MongoDB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TensorFlow, scikit-learn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Linux-based servers</a:t>
            </a:r>
          </a:p>
        </p:txBody>
      </p:sp>
    </p:spTree>
    <p:extLst>
      <p:ext uri="{BB962C8B-B14F-4D97-AF65-F5344CB8AC3E}">
        <p14:creationId xmlns:p14="http://schemas.microsoft.com/office/powerpoint/2010/main" val="410885713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3250">
        <p15:prstTrans prst="origami"/>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2B2124-ED6E-AAC2-219A-53F9F7866301}"/>
              </a:ext>
            </a:extLst>
          </p:cNvPr>
          <p:cNvSpPr txBox="1"/>
          <p:nvPr/>
        </p:nvSpPr>
        <p:spPr>
          <a:xfrm>
            <a:off x="746234" y="566678"/>
            <a:ext cx="8376745"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Technology stack: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Python for AI/ML components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a:ln>
                  <a:noFill/>
                </a:ln>
                <a:solidFill>
                  <a:prstClr val="white"/>
                </a:solidFill>
                <a:effectLst/>
                <a:uLnTx/>
                <a:uFillTx/>
                <a:latin typeface="Calibri" panose="020F0502020204030204"/>
                <a:ea typeface="+mn-ea"/>
                <a:cs typeface="+mn-cs"/>
              </a:rPr>
              <a:t>PowerDNS</a:t>
            </a: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 (Open-source DNS server software)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HTML, CSS, JavaScript, React, MongoDB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TensorFlow, scikit-learn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white"/>
                </a:solidFill>
                <a:effectLst/>
                <a:uLnTx/>
                <a:uFillTx/>
                <a:latin typeface="Calibri" panose="020F0502020204030204"/>
                <a:ea typeface="+mn-ea"/>
                <a:cs typeface="+mn-cs"/>
              </a:rPr>
              <a:t>Linux-based servers</a:t>
            </a:r>
          </a:p>
        </p:txBody>
      </p:sp>
      <p:pic>
        <p:nvPicPr>
          <p:cNvPr id="1026" name="Picture 2">
            <a:extLst>
              <a:ext uri="{FF2B5EF4-FFF2-40B4-BE49-F238E27FC236}">
                <a16:creationId xmlns:a16="http://schemas.microsoft.com/office/drawing/2014/main" id="{D78C4C03-99E5-A191-EF2F-4C669802B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3897" y="5224823"/>
            <a:ext cx="1363223" cy="14939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werDNS SVG Vector Logos - Vector Logo Zone">
            <a:extLst>
              <a:ext uri="{FF2B5EF4-FFF2-40B4-BE49-F238E27FC236}">
                <a16:creationId xmlns:a16="http://schemas.microsoft.com/office/drawing/2014/main" id="{DB4BD9B5-CF39-7449-5BBE-7A7D636F6A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741" y="3023404"/>
            <a:ext cx="3310759" cy="16553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ml5 css3 js icon set web development logo Vector Image">
            <a:extLst>
              <a:ext uri="{FF2B5EF4-FFF2-40B4-BE49-F238E27FC236}">
                <a16:creationId xmlns:a16="http://schemas.microsoft.com/office/drawing/2014/main" id="{A16B3700-54FA-CA08-051D-32AE60C0FA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397" b="11987"/>
          <a:stretch/>
        </p:blipFill>
        <p:spPr bwMode="auto">
          <a:xfrm>
            <a:off x="9122979" y="4797886"/>
            <a:ext cx="2615605" cy="16922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upload.wikimedia.org/wikipedia/commons/thumb/2/2d/...">
            <a:extLst>
              <a:ext uri="{FF2B5EF4-FFF2-40B4-BE49-F238E27FC236}">
                <a16:creationId xmlns:a16="http://schemas.microsoft.com/office/drawing/2014/main" id="{C9266EC9-D98D-4D3A-9745-41451D76EA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093" y="4254062"/>
            <a:ext cx="2090628" cy="223607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5119C841-703C-57BC-01C1-A57C2C2E8F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3605" y="2995405"/>
            <a:ext cx="3143808" cy="169225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inux - Wikipedia">
            <a:extLst>
              <a:ext uri="{FF2B5EF4-FFF2-40B4-BE49-F238E27FC236}">
                <a16:creationId xmlns:a16="http://schemas.microsoft.com/office/drawing/2014/main" id="{2EBF9056-FE46-2A19-70BE-F691F70C1F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4829767"/>
            <a:ext cx="1594280" cy="18889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ALIEN VAULT - 聯恩電子 - Linkwen">
            <a:extLst>
              <a:ext uri="{FF2B5EF4-FFF2-40B4-BE49-F238E27FC236}">
                <a16:creationId xmlns:a16="http://schemas.microsoft.com/office/drawing/2014/main" id="{EBCB765F-046A-E942-7BB5-F4463B1ED59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80723" y="932378"/>
            <a:ext cx="3084511" cy="11277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a:extLst>
              <a:ext uri="{FF2B5EF4-FFF2-40B4-BE49-F238E27FC236}">
                <a16:creationId xmlns:a16="http://schemas.microsoft.com/office/drawing/2014/main" id="{507341DF-F809-EE70-6318-1986F67B36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97863" y="2756611"/>
            <a:ext cx="1344778" cy="1344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015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C960BA-9A12-37C6-EA20-1722E2797B84}"/>
              </a:ext>
            </a:extLst>
          </p:cNvPr>
          <p:cNvSpPr txBox="1"/>
          <p:nvPr/>
        </p:nvSpPr>
        <p:spPr>
          <a:xfrm>
            <a:off x="384282" y="355669"/>
            <a:ext cx="5711718" cy="62478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Use Cases: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Enterprise Network Security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Educational Institutions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Financial Institutions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Government Agencies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Managed Security Service Providers (MSSPs)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Large Corporations with Remote Workers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Internet Service Providers (ISPs)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Cybersecurity Research and Threat Analysis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Security Operations Centers (SOCs)</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Home Network Security</a:t>
            </a:r>
          </a:p>
        </p:txBody>
      </p:sp>
      <p:sp>
        <p:nvSpPr>
          <p:cNvPr id="5" name="TextBox 4">
            <a:extLst>
              <a:ext uri="{FF2B5EF4-FFF2-40B4-BE49-F238E27FC236}">
                <a16:creationId xmlns:a16="http://schemas.microsoft.com/office/drawing/2014/main" id="{5159E324-EB3C-71B4-EC36-53E1D74BE89D}"/>
              </a:ext>
            </a:extLst>
          </p:cNvPr>
          <p:cNvSpPr txBox="1"/>
          <p:nvPr/>
        </p:nvSpPr>
        <p:spPr>
          <a:xfrm>
            <a:off x="6235593" y="2079217"/>
            <a:ext cx="5572125"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Dependencies/stopper:</a:t>
            </a: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Keeping threat intelligence feeds up-to-date.</a:t>
            </a: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Continuous model training for AI/ML.</a:t>
            </a:r>
          </a:p>
          <a:p>
            <a:pPr marL="514350" marR="0" lvl="0" indent="-5143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Scalability under high query loads.</a:t>
            </a:r>
          </a:p>
        </p:txBody>
      </p:sp>
    </p:spTree>
    <p:extLst>
      <p:ext uri="{BB962C8B-B14F-4D97-AF65-F5344CB8AC3E}">
        <p14:creationId xmlns:p14="http://schemas.microsoft.com/office/powerpoint/2010/main" val="270197543"/>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60504-9F2E-B228-FDC8-3ABF814E42C2}"/>
              </a:ext>
            </a:extLst>
          </p:cNvPr>
          <p:cNvSpPr txBox="1"/>
          <p:nvPr/>
        </p:nvSpPr>
        <p:spPr>
          <a:xfrm>
            <a:off x="436482" y="339882"/>
            <a:ext cx="6860429"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Team Members:</a:t>
            </a:r>
          </a:p>
        </p:txBody>
      </p:sp>
      <p:sp>
        <p:nvSpPr>
          <p:cNvPr id="3" name="TextBox 2">
            <a:extLst>
              <a:ext uri="{FF2B5EF4-FFF2-40B4-BE49-F238E27FC236}">
                <a16:creationId xmlns:a16="http://schemas.microsoft.com/office/drawing/2014/main" id="{1EE2F7C9-B19C-3D33-308D-B72D880F8645}"/>
              </a:ext>
            </a:extLst>
          </p:cNvPr>
          <p:cNvSpPr txBox="1"/>
          <p:nvPr/>
        </p:nvSpPr>
        <p:spPr>
          <a:xfrm>
            <a:off x="436482" y="2151727"/>
            <a:ext cx="11228832" cy="2554545"/>
          </a:xfrm>
          <a:prstGeom prst="rect">
            <a:avLst/>
          </a:prstGeom>
          <a:noFill/>
        </p:spPr>
        <p:txBody>
          <a:bodyPr wrap="square" rtlCol="0">
            <a:spAutoFit/>
          </a:bodyPr>
          <a:lstStyle/>
          <a:p>
            <a:pPr marL="514350" marR="0" lvl="0" indent="-51435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Sarthak Gupta                 – </a:t>
            </a:r>
            <a:r>
              <a:rPr kumimoji="0" lang="en-US" sz="3200" b="0" i="0" u="none" strike="noStrike" kern="1200" cap="none" spc="0" normalizeH="0" baseline="0" noProof="0" dirty="0">
                <a:ln>
                  <a:noFill/>
                </a:ln>
                <a:solidFill>
                  <a:srgbClr val="00B0F0"/>
                </a:solidFill>
                <a:effectLst/>
                <a:uLnTx/>
                <a:uFillTx/>
                <a:latin typeface="Calibri" panose="020F0502020204030204"/>
                <a:ea typeface="+mn-ea"/>
                <a:cs typeface="+mn-cs"/>
              </a:rPr>
              <a:t>ReactJS and DNS Resolution</a:t>
            </a:r>
          </a:p>
          <a:p>
            <a:pPr marL="514350" marR="0" lvl="0" indent="-51435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Dhanush </a:t>
            </a:r>
            <a:r>
              <a:rPr kumimoji="0" lang="en-US" sz="3200" b="0" i="0" u="none" strike="noStrike" kern="1200" cap="none" spc="0" normalizeH="0" baseline="0" noProof="0" dirty="0" err="1">
                <a:ln>
                  <a:noFill/>
                </a:ln>
                <a:solidFill>
                  <a:prstClr val="white"/>
                </a:solidFill>
                <a:effectLst/>
                <a:uLnTx/>
                <a:uFillTx/>
                <a:latin typeface="Calibri" panose="020F0502020204030204"/>
                <a:ea typeface="+mn-ea"/>
                <a:cs typeface="+mn-cs"/>
              </a:rPr>
              <a:t>Hebbar</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             – </a:t>
            </a:r>
            <a:r>
              <a:rPr kumimoji="0" lang="en-US" sz="3200" b="0" i="0" u="none" strike="noStrike" kern="1200" cap="none" spc="0" normalizeH="0" baseline="0" noProof="0" dirty="0">
                <a:ln>
                  <a:noFill/>
                </a:ln>
                <a:solidFill>
                  <a:srgbClr val="00B0F0"/>
                </a:solidFill>
                <a:effectLst/>
                <a:uLnTx/>
                <a:uFillTx/>
                <a:latin typeface="Calibri" panose="020F0502020204030204"/>
                <a:ea typeface="+mn-ea"/>
                <a:cs typeface="+mn-cs"/>
              </a:rPr>
              <a:t>OS and Parallel Processing</a:t>
            </a:r>
          </a:p>
          <a:p>
            <a:pPr marL="514350" marR="0" lvl="0" indent="-51435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Arjun R. Nair                    – </a:t>
            </a:r>
            <a:r>
              <a:rPr kumimoji="0" lang="en-US" sz="3200" b="0" i="0" u="none" strike="noStrike" kern="1200" cap="none" spc="0" normalizeH="0" baseline="0" noProof="0" dirty="0">
                <a:ln>
                  <a:noFill/>
                </a:ln>
                <a:solidFill>
                  <a:srgbClr val="00B0F0"/>
                </a:solidFill>
                <a:effectLst/>
                <a:uLnTx/>
                <a:uFillTx/>
                <a:latin typeface="Calibri" panose="020F0502020204030204"/>
                <a:ea typeface="+mn-ea"/>
                <a:cs typeface="+mn-cs"/>
              </a:rPr>
              <a:t>DNS Resolution and Frontend</a:t>
            </a:r>
          </a:p>
          <a:p>
            <a:pPr marL="514350" marR="0" lvl="0" indent="-51435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Rohit Paul Reddy             – </a:t>
            </a:r>
            <a:r>
              <a:rPr kumimoji="0" lang="en-US" sz="3200" b="0" i="0" u="none" strike="noStrike" kern="1200" cap="none" spc="0" normalizeH="0" baseline="0" noProof="0" dirty="0">
                <a:ln>
                  <a:noFill/>
                </a:ln>
                <a:solidFill>
                  <a:srgbClr val="00B0F0"/>
                </a:solidFill>
                <a:effectLst/>
                <a:uLnTx/>
                <a:uFillTx/>
                <a:latin typeface="Calibri" panose="020F0502020204030204"/>
                <a:ea typeface="+mn-ea"/>
                <a:cs typeface="+mn-cs"/>
              </a:rPr>
              <a:t>TAXII Server and STIX Protocol</a:t>
            </a:r>
          </a:p>
          <a:p>
            <a:pPr marL="514350" marR="0" lvl="0" indent="-514350" algn="just" defTabSz="914400" rtl="0" eaLnBrk="1" fontAlgn="auto" latinLnBrk="0" hangingPunct="1">
              <a:lnSpc>
                <a:spcPct val="100000"/>
              </a:lnSpc>
              <a:spcBef>
                <a:spcPts val="0"/>
              </a:spcBef>
              <a:spcAft>
                <a:spcPts val="0"/>
              </a:spcAft>
              <a:buClrTx/>
              <a:buSzTx/>
              <a:buFont typeface="+mj-lt"/>
              <a:buAutoNum type="arabicPeriod"/>
              <a:tabLst/>
              <a:defRPr/>
            </a:pPr>
            <a:r>
              <a:rPr kumimoji="0" lang="en-US" sz="3200" b="0" i="0" u="none" strike="noStrike" kern="1200" cap="none" spc="0" normalizeH="0" baseline="0" noProof="0">
                <a:ln>
                  <a:noFill/>
                </a:ln>
                <a:solidFill>
                  <a:prstClr val="white"/>
                </a:solidFill>
                <a:effectLst/>
                <a:uLnTx/>
                <a:uFillTx/>
                <a:latin typeface="Calibri" panose="020F0502020204030204"/>
                <a:ea typeface="+mn-ea"/>
                <a:cs typeface="+mn-cs"/>
              </a:rPr>
              <a:t>Late. </a:t>
            </a: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Y. Chandrashekhar Rao  – </a:t>
            </a:r>
            <a:r>
              <a:rPr kumimoji="0" lang="en-US" sz="3200" b="0" i="0" u="none" strike="noStrike" kern="1200" cap="none" spc="0" normalizeH="0" baseline="0" noProof="0" dirty="0" err="1">
                <a:ln>
                  <a:noFill/>
                </a:ln>
                <a:solidFill>
                  <a:srgbClr val="00B0F0"/>
                </a:solidFill>
                <a:effectLst/>
                <a:uLnTx/>
                <a:uFillTx/>
                <a:latin typeface="Calibri" panose="020F0502020204030204"/>
                <a:ea typeface="+mn-ea"/>
                <a:cs typeface="+mn-cs"/>
              </a:rPr>
              <a:t>Pcap</a:t>
            </a:r>
            <a:r>
              <a:rPr kumimoji="0" lang="en-US" sz="3200" b="0" i="0" u="none" strike="noStrike" kern="1200" cap="none" spc="0" normalizeH="0" baseline="0" noProof="0" dirty="0">
                <a:ln>
                  <a:noFill/>
                </a:ln>
                <a:solidFill>
                  <a:srgbClr val="00B0F0"/>
                </a:solidFill>
                <a:effectLst/>
                <a:uLnTx/>
                <a:uFillTx/>
                <a:latin typeface="Calibri" panose="020F0502020204030204"/>
                <a:ea typeface="+mn-ea"/>
                <a:cs typeface="+mn-cs"/>
              </a:rPr>
              <a:t> Analysis Integration</a:t>
            </a:r>
          </a:p>
        </p:txBody>
      </p:sp>
      <p:cxnSp>
        <p:nvCxnSpPr>
          <p:cNvPr id="5" name="Straight Connector 4">
            <a:extLst>
              <a:ext uri="{FF2B5EF4-FFF2-40B4-BE49-F238E27FC236}">
                <a16:creationId xmlns:a16="http://schemas.microsoft.com/office/drawing/2014/main" id="{12E9E597-8333-7DC9-578A-72EBE678C92C}"/>
              </a:ext>
            </a:extLst>
          </p:cNvPr>
          <p:cNvCxnSpPr/>
          <p:nvPr/>
        </p:nvCxnSpPr>
        <p:spPr>
          <a:xfrm>
            <a:off x="658368" y="1909542"/>
            <a:ext cx="60350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461635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60504-9F2E-B228-FDC8-3ABF814E42C2}"/>
              </a:ext>
            </a:extLst>
          </p:cNvPr>
          <p:cNvSpPr txBox="1"/>
          <p:nvPr/>
        </p:nvSpPr>
        <p:spPr>
          <a:xfrm>
            <a:off x="4364229" y="2228669"/>
            <a:ext cx="7502343" cy="240065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0" b="0" i="0" u="none" strike="noStrike" kern="1200" cap="none" spc="0" normalizeH="0" baseline="0" noProof="0" dirty="0">
                <a:ln>
                  <a:noFill/>
                </a:ln>
                <a:solidFill>
                  <a:srgbClr val="ED7D31"/>
                </a:solidFill>
                <a:effectLst/>
                <a:uLnTx/>
                <a:uFillTx/>
                <a:latin typeface="Bebas Neue" panose="020B0606020202050201" pitchFamily="34" charset="77"/>
                <a:ea typeface="+mn-ea"/>
                <a:cs typeface="+mn-cs"/>
              </a:rPr>
              <a:t>BHA</a:t>
            </a:r>
            <a:r>
              <a:rPr kumimoji="0" lang="en-US" sz="150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RAT</a:t>
            </a:r>
            <a:r>
              <a:rPr kumimoji="0" lang="en-US" sz="15000" b="0"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 </a:t>
            </a:r>
            <a:r>
              <a:rPr kumimoji="0" lang="en-US" sz="15000" b="0" i="0" u="none" strike="noStrike" kern="1200" cap="none" spc="0" normalizeH="0" baseline="0" noProof="0" dirty="0">
                <a:ln>
                  <a:noFill/>
                </a:ln>
                <a:solidFill>
                  <a:srgbClr val="00B050"/>
                </a:solidFill>
                <a:effectLst/>
                <a:uLnTx/>
                <a:uFillTx/>
                <a:latin typeface="Bebas Neue" panose="020B0606020202050201" pitchFamily="34" charset="77"/>
                <a:ea typeface="+mn-ea"/>
                <a:cs typeface="+mn-cs"/>
              </a:rPr>
              <a:t>DNS</a:t>
            </a:r>
          </a:p>
        </p:txBody>
      </p:sp>
      <p:pic>
        <p:nvPicPr>
          <p:cNvPr id="4" name="Picture 3">
            <a:extLst>
              <a:ext uri="{FF2B5EF4-FFF2-40B4-BE49-F238E27FC236}">
                <a16:creationId xmlns:a16="http://schemas.microsoft.com/office/drawing/2014/main" id="{FE7D11D0-9C75-0131-15CA-393EEDDCB368}"/>
              </a:ext>
            </a:extLst>
          </p:cNvPr>
          <p:cNvPicPr>
            <a:picLocks noChangeAspect="1"/>
          </p:cNvPicPr>
          <p:nvPr/>
        </p:nvPicPr>
        <p:blipFill>
          <a:blip r:embed="rId2"/>
          <a:stretch>
            <a:fillRect/>
          </a:stretch>
        </p:blipFill>
        <p:spPr>
          <a:xfrm>
            <a:off x="0" y="1246884"/>
            <a:ext cx="4364229" cy="4364229"/>
          </a:xfrm>
          <a:prstGeom prst="rect">
            <a:avLst/>
          </a:prstGeom>
        </p:spPr>
      </p:pic>
      <p:sp>
        <p:nvSpPr>
          <p:cNvPr id="5" name="TextBox 4">
            <a:extLst>
              <a:ext uri="{FF2B5EF4-FFF2-40B4-BE49-F238E27FC236}">
                <a16:creationId xmlns:a16="http://schemas.microsoft.com/office/drawing/2014/main" id="{785DECD7-2FD6-6903-C06A-5B6B587B2B70}"/>
              </a:ext>
            </a:extLst>
          </p:cNvPr>
          <p:cNvSpPr txBox="1"/>
          <p:nvPr/>
        </p:nvSpPr>
        <p:spPr>
          <a:xfrm>
            <a:off x="-30879723" y="-10048905"/>
            <a:ext cx="59592246" cy="200978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00" b="0"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Group - 11</a:t>
            </a:r>
          </a:p>
        </p:txBody>
      </p:sp>
    </p:spTree>
    <p:extLst>
      <p:ext uri="{BB962C8B-B14F-4D97-AF65-F5344CB8AC3E}">
        <p14:creationId xmlns:p14="http://schemas.microsoft.com/office/powerpoint/2010/main" val="42114888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760504-9F2E-B228-FDC8-3ABF814E42C2}"/>
              </a:ext>
            </a:extLst>
          </p:cNvPr>
          <p:cNvSpPr txBox="1"/>
          <p:nvPr/>
        </p:nvSpPr>
        <p:spPr>
          <a:xfrm>
            <a:off x="4758845" y="117693"/>
            <a:ext cx="453235" cy="67403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srgbClr val="ED7D31"/>
                </a:solidFill>
                <a:effectLst/>
                <a:uLnTx/>
                <a:uFillTx/>
                <a:latin typeface="Bebas Neue" panose="020B0606020202050201" pitchFamily="34" charset="77"/>
                <a:ea typeface="+mn-ea"/>
                <a:cs typeface="+mn-cs"/>
              </a:rPr>
              <a:t>BHA</a:t>
            </a: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RAT</a:t>
            </a:r>
            <a:r>
              <a:rPr kumimoji="0" lang="en-US" sz="4800" b="0"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a:ln>
                  <a:noFill/>
                </a:ln>
                <a:solidFill>
                  <a:srgbClr val="00B050"/>
                </a:solidFill>
                <a:effectLst/>
                <a:uLnTx/>
                <a:uFillTx/>
                <a:latin typeface="Bebas Neue" panose="020B0606020202050201" pitchFamily="34" charset="77"/>
                <a:ea typeface="+mn-ea"/>
                <a:cs typeface="+mn-cs"/>
              </a:rPr>
              <a:t>DNS</a:t>
            </a:r>
          </a:p>
        </p:txBody>
      </p:sp>
      <p:sp>
        <p:nvSpPr>
          <p:cNvPr id="3" name="TextBox 2">
            <a:extLst>
              <a:ext uri="{FF2B5EF4-FFF2-40B4-BE49-F238E27FC236}">
                <a16:creationId xmlns:a16="http://schemas.microsoft.com/office/drawing/2014/main" id="{5D8FA2A3-C7B9-613D-0542-2B26909AFB6A}"/>
              </a:ext>
            </a:extLst>
          </p:cNvPr>
          <p:cNvSpPr txBox="1"/>
          <p:nvPr/>
        </p:nvSpPr>
        <p:spPr>
          <a:xfrm>
            <a:off x="5003750" y="117693"/>
            <a:ext cx="3657600" cy="67403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err="1">
                <a:ln>
                  <a:noFill/>
                </a:ln>
                <a:solidFill>
                  <a:prstClr val="white"/>
                </a:solidFill>
                <a:effectLst/>
                <a:uLnTx/>
                <a:uFillTx/>
                <a:latin typeface="Bebas Neue" panose="020B0606020202050201" pitchFamily="34" charset="77"/>
                <a:ea typeface="+mn-ea"/>
                <a:cs typeface="+mn-cs"/>
              </a:rPr>
              <a:t>eyond</a:t>
            </a:r>
            <a:endPar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err="1">
                <a:ln>
                  <a:noFill/>
                </a:ln>
                <a:solidFill>
                  <a:prstClr val="white"/>
                </a:solidFill>
                <a:effectLst/>
                <a:uLnTx/>
                <a:uFillTx/>
                <a:latin typeface="Bebas Neue" panose="020B0606020202050201" pitchFamily="34" charset="77"/>
                <a:ea typeface="+mn-ea"/>
                <a:cs typeface="+mn-cs"/>
              </a:rPr>
              <a:t>Ighly</a:t>
            </a:r>
            <a:endPar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err="1">
                <a:ln>
                  <a:noFill/>
                </a:ln>
                <a:solidFill>
                  <a:prstClr val="white"/>
                </a:solidFill>
                <a:effectLst/>
                <a:uLnTx/>
                <a:uFillTx/>
                <a:latin typeface="Bebas Neue" panose="020B0606020202050201" pitchFamily="34" charset="77"/>
                <a:ea typeface="+mn-ea"/>
                <a:cs typeface="+mn-cs"/>
              </a:rPr>
              <a:t>Dvanced</a:t>
            </a:r>
            <a:endPar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err="1">
                <a:ln>
                  <a:noFill/>
                </a:ln>
                <a:solidFill>
                  <a:prstClr val="white"/>
                </a:solidFill>
                <a:effectLst/>
                <a:uLnTx/>
                <a:uFillTx/>
                <a:latin typeface="Bebas Neue" panose="020B0606020202050201" pitchFamily="34" charset="77"/>
                <a:ea typeface="+mn-ea"/>
                <a:cs typeface="+mn-cs"/>
              </a:rPr>
              <a:t>esilient</a:t>
            </a:r>
            <a:endPar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err="1">
                <a:ln>
                  <a:noFill/>
                </a:ln>
                <a:solidFill>
                  <a:prstClr val="white"/>
                </a:solidFill>
                <a:effectLst/>
                <a:uLnTx/>
                <a:uFillTx/>
                <a:latin typeface="Bebas Neue" panose="020B0606020202050201" pitchFamily="34" charset="77"/>
                <a:ea typeface="+mn-ea"/>
                <a:cs typeface="+mn-cs"/>
              </a:rPr>
              <a:t>nd</a:t>
            </a:r>
            <a:endPar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err="1">
                <a:ln>
                  <a:noFill/>
                </a:ln>
                <a:solidFill>
                  <a:prstClr val="white"/>
                </a:solidFill>
                <a:effectLst/>
                <a:uLnTx/>
                <a:uFillTx/>
                <a:latin typeface="Bebas Neue" panose="020B0606020202050201" pitchFamily="34" charset="77"/>
                <a:ea typeface="+mn-ea"/>
                <a:cs typeface="+mn-cs"/>
              </a:rPr>
              <a:t>hreat</a:t>
            </a: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-resistant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err="1">
                <a:ln>
                  <a:noFill/>
                </a:ln>
                <a:solidFill>
                  <a:prstClr val="white"/>
                </a:solidFill>
                <a:effectLst/>
                <a:uLnTx/>
                <a:uFillTx/>
                <a:latin typeface="Bebas Neue" panose="020B0606020202050201" pitchFamily="34" charset="77"/>
                <a:ea typeface="+mn-ea"/>
                <a:cs typeface="+mn-cs"/>
              </a:rPr>
              <a:t>Omain</a:t>
            </a:r>
            <a:endPar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err="1">
                <a:ln>
                  <a:noFill/>
                </a:ln>
                <a:solidFill>
                  <a:prstClr val="white"/>
                </a:solidFill>
                <a:effectLst/>
                <a:uLnTx/>
                <a:uFillTx/>
                <a:latin typeface="Bebas Neue" panose="020B0606020202050201" pitchFamily="34" charset="77"/>
                <a:ea typeface="+mn-ea"/>
                <a:cs typeface="+mn-cs"/>
              </a:rPr>
              <a:t>ame</a:t>
            </a:r>
            <a:endPar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t>
            </a:r>
            <a:r>
              <a:rPr kumimoji="0" lang="en-US" sz="4800" b="0" i="0" u="none" strike="noStrike" kern="1200" cap="none" spc="0" normalizeH="0" baseline="0" noProof="0" dirty="0" err="1">
                <a:ln>
                  <a:noFill/>
                </a:ln>
                <a:solidFill>
                  <a:prstClr val="white"/>
                </a:solidFill>
                <a:effectLst/>
                <a:uLnTx/>
                <a:uFillTx/>
                <a:latin typeface="Bebas Neue" panose="020B0606020202050201" pitchFamily="34" charset="77"/>
                <a:ea typeface="+mn-ea"/>
                <a:cs typeface="+mn-cs"/>
              </a:rPr>
              <a:t>ervice</a:t>
            </a:r>
            <a:endParaRPr kumimoji="0" lang="en-US" sz="48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p:txBody>
      </p:sp>
      <p:pic>
        <p:nvPicPr>
          <p:cNvPr id="4" name="Picture 3">
            <a:extLst>
              <a:ext uri="{FF2B5EF4-FFF2-40B4-BE49-F238E27FC236}">
                <a16:creationId xmlns:a16="http://schemas.microsoft.com/office/drawing/2014/main" id="{7099C651-6999-5F05-5F43-34CE079CA722}"/>
              </a:ext>
            </a:extLst>
          </p:cNvPr>
          <p:cNvPicPr>
            <a:picLocks noChangeAspect="1"/>
          </p:cNvPicPr>
          <p:nvPr/>
        </p:nvPicPr>
        <p:blipFill>
          <a:blip r:embed="rId2"/>
          <a:stretch>
            <a:fillRect/>
          </a:stretch>
        </p:blipFill>
        <p:spPr>
          <a:xfrm>
            <a:off x="0" y="1246884"/>
            <a:ext cx="4364229" cy="4364229"/>
          </a:xfrm>
          <a:prstGeom prst="rect">
            <a:avLst/>
          </a:prstGeom>
        </p:spPr>
      </p:pic>
    </p:spTree>
    <p:extLst>
      <p:ext uri="{BB962C8B-B14F-4D97-AF65-F5344CB8AC3E}">
        <p14:creationId xmlns:p14="http://schemas.microsoft.com/office/powerpoint/2010/main" val="4214654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FC293D6-3931-DCE6-CACC-D6E14BAA6CCF}"/>
              </a:ext>
            </a:extLst>
          </p:cNvPr>
          <p:cNvSpPr txBox="1"/>
          <p:nvPr/>
        </p:nvSpPr>
        <p:spPr>
          <a:xfrm>
            <a:off x="662152" y="798786"/>
            <a:ext cx="1102025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Agenda – </a:t>
            </a:r>
            <a:r>
              <a:rPr kumimoji="0" lang="en-US" sz="3200" b="1"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DNS Filtering service using AI/ML techniques</a:t>
            </a:r>
          </a:p>
        </p:txBody>
      </p:sp>
      <p:sp>
        <p:nvSpPr>
          <p:cNvPr id="5" name="TextBox 4">
            <a:extLst>
              <a:ext uri="{FF2B5EF4-FFF2-40B4-BE49-F238E27FC236}">
                <a16:creationId xmlns:a16="http://schemas.microsoft.com/office/drawing/2014/main" id="{D091B0BC-2ACC-645B-AD73-CD53EA7E0B7C}"/>
              </a:ext>
            </a:extLst>
          </p:cNvPr>
          <p:cNvSpPr txBox="1"/>
          <p:nvPr/>
        </p:nvSpPr>
        <p:spPr>
          <a:xfrm>
            <a:off x="662151" y="2068003"/>
            <a:ext cx="9659007" cy="35394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B0F0"/>
                </a:solidFill>
                <a:effectLst/>
                <a:uLnTx/>
                <a:uFillTx/>
                <a:latin typeface="Bebas Neue" panose="020B0606020202050201" pitchFamily="34" charset="77"/>
                <a:ea typeface="+mn-ea"/>
                <a:cs typeface="+mn-cs"/>
              </a:rPr>
              <a:t>Project Description – </a:t>
            </a: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enhancing cybersecurity by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blocking malicious domains for fast, secure DNS resolution. Key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features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Malicious site blocking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AI/ML-based threat detection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DNS tunneling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Support for multiple DNS protocols</a:t>
            </a:r>
          </a:p>
        </p:txBody>
      </p:sp>
      <p:sp>
        <p:nvSpPr>
          <p:cNvPr id="9" name="TextBox 8">
            <a:extLst>
              <a:ext uri="{FF2B5EF4-FFF2-40B4-BE49-F238E27FC236}">
                <a16:creationId xmlns:a16="http://schemas.microsoft.com/office/drawing/2014/main" id="{9F6E8C3B-327A-4E42-8C3F-048D28B73558}"/>
              </a:ext>
            </a:extLst>
          </p:cNvPr>
          <p:cNvSpPr txBox="1"/>
          <p:nvPr/>
        </p:nvSpPr>
        <p:spPr>
          <a:xfrm>
            <a:off x="5381625" y="3943350"/>
            <a:ext cx="6300786"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Scalability and low latency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DNS caching for improved resolution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Active and passive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User-friendly web interface for real-time monitoring and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rPr>
              <a:t>   reporting. </a:t>
            </a:r>
            <a:endParaRPr kumimoji="0" lang="en-US" sz="2400" b="1" i="0" u="none" strike="noStrike" kern="1200" cap="none" spc="0" normalizeH="0" baseline="0" noProof="0" dirty="0">
              <a:ln>
                <a:noFill/>
              </a:ln>
              <a:solidFill>
                <a:prstClr val="white"/>
              </a:solidFill>
              <a:effectLst/>
              <a:uLnTx/>
              <a:uFillTx/>
              <a:latin typeface="Bebas Neue" panose="020B0606020202050201" pitchFamily="34" charset="77"/>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B88E735F-255B-D648-B12B-B8AA8AA71556}"/>
              </a:ext>
            </a:extLst>
          </p:cNvPr>
          <p:cNvSpPr txBox="1">
            <a:spLocks/>
          </p:cNvSpPr>
          <p:nvPr/>
        </p:nvSpPr>
        <p:spPr>
          <a:xfrm>
            <a:off x="0" y="-1099087"/>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IN">
                <a:solidFill>
                  <a:srgbClr val="FFC000"/>
                </a:solidFill>
                <a:latin typeface="Holtwood One SC" panose="02000000000000000000" pitchFamily="2" charset="0"/>
                <a:cs typeface="Rakkas" panose="00000500000000000000" pitchFamily="2" charset="-78"/>
              </a:rPr>
              <a:t>Intr</a:t>
            </a:r>
            <a:r>
              <a:rPr lang="en-IN">
                <a:latin typeface="Holtwood One SC" panose="02000000000000000000" pitchFamily="2" charset="0"/>
                <a:cs typeface="Rakkas" panose="00000500000000000000" pitchFamily="2" charset="-78"/>
              </a:rPr>
              <a:t>oduc</a:t>
            </a:r>
            <a:r>
              <a:rPr lang="en-IN">
                <a:solidFill>
                  <a:srgbClr val="92D050"/>
                </a:solidFill>
                <a:latin typeface="Holtwood One SC" panose="02000000000000000000" pitchFamily="2" charset="0"/>
                <a:cs typeface="Rakkas" panose="00000500000000000000" pitchFamily="2" charset="-78"/>
              </a:rPr>
              <a:t>tion</a:t>
            </a:r>
            <a:r>
              <a:rPr lang="en-IN" b="1" spc="300">
                <a:latin typeface="Holtwood One SC" panose="02000000000000000000" pitchFamily="2" charset="0"/>
                <a:cs typeface="Rakkas" panose="00000500000000000000" pitchFamily="2" charset="-78"/>
              </a:rPr>
              <a:t> </a:t>
            </a:r>
            <a:endParaRPr lang="en-IN" b="1" spc="300" dirty="0">
              <a:latin typeface="Holtwood One SC" panose="02000000000000000000" pitchFamily="2" charset="0"/>
              <a:cs typeface="Rakkas" panose="00000500000000000000" pitchFamily="2" charset="-78"/>
            </a:endParaRPr>
          </a:p>
        </p:txBody>
      </p:sp>
      <p:sp>
        <p:nvSpPr>
          <p:cNvPr id="7" name="Content Placeholder 2">
            <a:extLst>
              <a:ext uri="{FF2B5EF4-FFF2-40B4-BE49-F238E27FC236}">
                <a16:creationId xmlns:a16="http://schemas.microsoft.com/office/drawing/2014/main" id="{4F6201A8-AC11-C241-A345-5C45FD5A85FC}"/>
              </a:ext>
            </a:extLst>
          </p:cNvPr>
          <p:cNvSpPr txBox="1">
            <a:spLocks/>
          </p:cNvSpPr>
          <p:nvPr/>
        </p:nvSpPr>
        <p:spPr>
          <a:xfrm>
            <a:off x="-12278147" y="1572690"/>
            <a:ext cx="10515600" cy="146285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a:latin typeface="Bahnschrift SemiLight Condensed" panose="020B0502040204020203" pitchFamily="34" charset="0"/>
                <a:ea typeface="Cambria" panose="02040503050406030204" pitchFamily="18" charset="0"/>
              </a:rPr>
              <a:t>The Domain Name System serves as the backbone of the internet, </a:t>
            </a:r>
            <a:r>
              <a:rPr lang="en-US">
                <a:latin typeface="Bahnschrift SemiLight Condensed" panose="020B0502040204020203" pitchFamily="34" charset="0"/>
                <a:ea typeface="Cambria" panose="02040503050406030204" pitchFamily="18" charset="0"/>
              </a:rPr>
              <a:t>facilitating the seamless translation of human-readable domain names into machine-readable IP addresses</a:t>
            </a:r>
            <a:endParaRPr lang="en-US" sz="2800" dirty="0">
              <a:latin typeface="Bahnschrift SemiLight Condensed" panose="020B0502040204020203" pitchFamily="34" charset="0"/>
              <a:ea typeface="Cambria" panose="02040503050406030204" pitchFamily="18" charset="0"/>
            </a:endParaRPr>
          </a:p>
        </p:txBody>
      </p:sp>
      <p:sp>
        <p:nvSpPr>
          <p:cNvPr id="8" name="TextBox 7">
            <a:extLst>
              <a:ext uri="{FF2B5EF4-FFF2-40B4-BE49-F238E27FC236}">
                <a16:creationId xmlns:a16="http://schemas.microsoft.com/office/drawing/2014/main" id="{9F5E4380-08EF-674C-8362-95D2A92713B4}"/>
              </a:ext>
            </a:extLst>
          </p:cNvPr>
          <p:cNvSpPr txBox="1"/>
          <p:nvPr/>
        </p:nvSpPr>
        <p:spPr>
          <a:xfrm>
            <a:off x="14100409" y="3100425"/>
            <a:ext cx="9966121" cy="1255728"/>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dirty="0">
                <a:latin typeface="Bahnschrift SemiLight Condensed" panose="020B0502040204020203" pitchFamily="34" charset="0"/>
                <a:ea typeface="Cambria" panose="02040503050406030204" pitchFamily="18" charset="0"/>
              </a:rPr>
              <a:t>Despite its fundamental role in internet communication, DNS is not immune to exploitation by malicious sources seeking to infiltrate networks, compromise data integrity, or launch cyberattacks</a:t>
            </a:r>
            <a:endParaRPr kumimoji="0" lang="en-US" sz="2800" b="0" i="0" u="none" strike="noStrike" kern="1200" cap="none" spc="0" normalizeH="0" baseline="0" noProof="0" dirty="0">
              <a:ln>
                <a:noFill/>
              </a:ln>
              <a:solidFill>
                <a:prstClr val="white"/>
              </a:solidFill>
              <a:effectLst/>
              <a:uLnTx/>
              <a:uFillTx/>
              <a:latin typeface="Bahnschrift SemiLight Condensed" panose="020B0502040204020203" pitchFamily="34" charset="0"/>
              <a:ea typeface="Cambria" panose="02040503050406030204" pitchFamily="18" charset="0"/>
              <a:cs typeface="+mn-cs"/>
            </a:endParaRPr>
          </a:p>
        </p:txBody>
      </p:sp>
      <p:sp>
        <p:nvSpPr>
          <p:cNvPr id="10" name="TextBox 9">
            <a:extLst>
              <a:ext uri="{FF2B5EF4-FFF2-40B4-BE49-F238E27FC236}">
                <a16:creationId xmlns:a16="http://schemas.microsoft.com/office/drawing/2014/main" id="{6BE48DD8-6E4A-0847-BCC7-E530E2520A3C}"/>
              </a:ext>
            </a:extLst>
          </p:cNvPr>
          <p:cNvSpPr txBox="1"/>
          <p:nvPr/>
        </p:nvSpPr>
        <p:spPr>
          <a:xfrm>
            <a:off x="-12524307" y="4773124"/>
            <a:ext cx="10133901" cy="1771767"/>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Bahnschrift SemiLight Condensed" panose="020B0502040204020203" pitchFamily="34" charset="0"/>
                <a:ea typeface="+mn-ea"/>
                <a:cs typeface="+mn-cs"/>
              </a:rPr>
              <a:t>Our goal is to strengthen cybersecurity and provide users with effective tools for safe navigation through the digital realm by tackling the challenges and vulnerabilities in DNS resolution</a:t>
            </a:r>
            <a:endParaRPr kumimoji="0" lang="en-US" sz="2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707959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B39DC5-8B3C-C174-5BE7-F4CE95D84931}"/>
              </a:ext>
            </a:extLst>
          </p:cNvPr>
          <p:cNvSpPr>
            <a:spLocks noGrp="1"/>
          </p:cNvSpPr>
          <p:nvPr>
            <p:ph type="title"/>
          </p:nvPr>
        </p:nvSpPr>
        <p:spPr/>
        <p:txBody>
          <a:bodyPr/>
          <a:lstStyle/>
          <a:p>
            <a:r>
              <a:rPr lang="en-IN" dirty="0">
                <a:solidFill>
                  <a:srgbClr val="FFC000"/>
                </a:solidFill>
                <a:latin typeface="Holtwood One SC" panose="02000000000000000000" pitchFamily="2" charset="0"/>
                <a:cs typeface="Rakkas" panose="00000500000000000000" pitchFamily="2" charset="-78"/>
              </a:rPr>
              <a:t>Intr</a:t>
            </a:r>
            <a:r>
              <a:rPr lang="en-IN" dirty="0">
                <a:latin typeface="Holtwood One SC" panose="02000000000000000000" pitchFamily="2" charset="0"/>
                <a:cs typeface="Rakkas" panose="00000500000000000000" pitchFamily="2" charset="-78"/>
              </a:rPr>
              <a:t>oduc</a:t>
            </a:r>
            <a:r>
              <a:rPr lang="en-IN" dirty="0">
                <a:solidFill>
                  <a:srgbClr val="92D050"/>
                </a:solidFill>
                <a:latin typeface="Holtwood One SC" panose="02000000000000000000" pitchFamily="2" charset="0"/>
                <a:cs typeface="Rakkas" panose="00000500000000000000" pitchFamily="2" charset="-78"/>
              </a:rPr>
              <a:t>tion</a:t>
            </a:r>
            <a:r>
              <a:rPr lang="en-IN" b="1" spc="300" dirty="0">
                <a:latin typeface="Holtwood One SC" panose="02000000000000000000" pitchFamily="2" charset="0"/>
                <a:cs typeface="Rakkas" panose="00000500000000000000" pitchFamily="2" charset="-78"/>
              </a:rPr>
              <a:t> </a:t>
            </a:r>
          </a:p>
        </p:txBody>
      </p:sp>
      <p:sp>
        <p:nvSpPr>
          <p:cNvPr id="7" name="Content Placeholder 2">
            <a:extLst>
              <a:ext uri="{FF2B5EF4-FFF2-40B4-BE49-F238E27FC236}">
                <a16:creationId xmlns:a16="http://schemas.microsoft.com/office/drawing/2014/main" id="{7037B364-26DC-BFA0-F666-5614739442C3}"/>
              </a:ext>
            </a:extLst>
          </p:cNvPr>
          <p:cNvSpPr>
            <a:spLocks noGrp="1"/>
          </p:cNvSpPr>
          <p:nvPr>
            <p:ph idx="1"/>
          </p:nvPr>
        </p:nvSpPr>
        <p:spPr>
          <a:xfrm>
            <a:off x="875145" y="1807152"/>
            <a:ext cx="10515600" cy="1462859"/>
          </a:xfrm>
        </p:spPr>
        <p:txBody>
          <a:bodyPr>
            <a:normAutofit/>
          </a:bodyPr>
          <a:lstStyle/>
          <a:p>
            <a:r>
              <a:rPr lang="en-IN" dirty="0">
                <a:latin typeface="Bahnschrift SemiLight Condensed" panose="020B0502040204020203" pitchFamily="34" charset="0"/>
                <a:ea typeface="Cambria" panose="02040503050406030204" pitchFamily="18" charset="0"/>
              </a:rPr>
              <a:t>The </a:t>
            </a:r>
            <a:r>
              <a:rPr lang="en-IN" dirty="0">
                <a:solidFill>
                  <a:srgbClr val="FFC000"/>
                </a:solidFill>
                <a:latin typeface="Bahnschrift SemiLight Condensed" panose="020B0502040204020203" pitchFamily="34" charset="0"/>
                <a:ea typeface="Cambria" panose="02040503050406030204" pitchFamily="18" charset="0"/>
              </a:rPr>
              <a:t>Domain</a:t>
            </a:r>
            <a:r>
              <a:rPr lang="en-IN" dirty="0">
                <a:latin typeface="Bahnschrift SemiLight Condensed" panose="020B0502040204020203" pitchFamily="34" charset="0"/>
                <a:ea typeface="Cambria" panose="02040503050406030204" pitchFamily="18" charset="0"/>
              </a:rPr>
              <a:t> Name </a:t>
            </a:r>
            <a:r>
              <a:rPr lang="en-IN" dirty="0">
                <a:solidFill>
                  <a:srgbClr val="92D050"/>
                </a:solidFill>
                <a:latin typeface="Bahnschrift SemiLight Condensed" panose="020B0502040204020203" pitchFamily="34" charset="0"/>
                <a:ea typeface="Cambria" panose="02040503050406030204" pitchFamily="18" charset="0"/>
              </a:rPr>
              <a:t>System</a:t>
            </a:r>
            <a:r>
              <a:rPr lang="en-IN" dirty="0">
                <a:latin typeface="Bahnschrift SemiLight Condensed" panose="020B0502040204020203" pitchFamily="34" charset="0"/>
                <a:ea typeface="Cambria" panose="02040503050406030204" pitchFamily="18" charset="0"/>
              </a:rPr>
              <a:t> serves as the backbone of the internet, </a:t>
            </a:r>
            <a:r>
              <a:rPr lang="en-US" dirty="0">
                <a:latin typeface="Bahnschrift SemiLight Condensed" panose="020B0502040204020203" pitchFamily="34" charset="0"/>
                <a:ea typeface="Cambria" panose="02040503050406030204" pitchFamily="18" charset="0"/>
              </a:rPr>
              <a:t>facilitating the seamless translation of human-readable domain names into machine-readable IP addresses</a:t>
            </a:r>
            <a:endParaRPr lang="en-US" sz="2800" dirty="0">
              <a:latin typeface="Bahnschrift SemiLight Condensed" panose="020B0502040204020203" pitchFamily="34" charset="0"/>
              <a:ea typeface="Cambria" panose="02040503050406030204" pitchFamily="18" charset="0"/>
            </a:endParaRPr>
          </a:p>
        </p:txBody>
      </p:sp>
      <p:sp>
        <p:nvSpPr>
          <p:cNvPr id="8" name="TextBox 7">
            <a:extLst>
              <a:ext uri="{FF2B5EF4-FFF2-40B4-BE49-F238E27FC236}">
                <a16:creationId xmlns:a16="http://schemas.microsoft.com/office/drawing/2014/main" id="{C13EA075-BA08-9C7F-97A7-62AB6F765534}"/>
              </a:ext>
            </a:extLst>
          </p:cNvPr>
          <p:cNvSpPr txBox="1"/>
          <p:nvPr/>
        </p:nvSpPr>
        <p:spPr>
          <a:xfrm>
            <a:off x="855677" y="3076979"/>
            <a:ext cx="9966121" cy="1255728"/>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800" dirty="0">
                <a:latin typeface="Bahnschrift SemiLight Condensed" panose="020B0502040204020203" pitchFamily="34" charset="0"/>
                <a:ea typeface="Cambria" panose="02040503050406030204" pitchFamily="18" charset="0"/>
              </a:rPr>
              <a:t>Despite its fundamental role in internet communication, DNS is not immune to exploitation by malicious sources seeking to infiltrate networks, compromise data integrity, or launch cyberattacks</a:t>
            </a:r>
            <a:endParaRPr kumimoji="0" lang="en-US" sz="2800" b="0" i="0" u="none" strike="noStrike" kern="1200" cap="none" spc="0" normalizeH="0" baseline="0" noProof="0" dirty="0">
              <a:ln>
                <a:noFill/>
              </a:ln>
              <a:solidFill>
                <a:prstClr val="white"/>
              </a:solidFill>
              <a:effectLst/>
              <a:uLnTx/>
              <a:uFillTx/>
              <a:latin typeface="Bahnschrift SemiLight Condensed" panose="020B0502040204020203" pitchFamily="34" charset="0"/>
              <a:ea typeface="Cambria" panose="02040503050406030204" pitchFamily="18" charset="0"/>
              <a:cs typeface="+mn-cs"/>
            </a:endParaRPr>
          </a:p>
        </p:txBody>
      </p:sp>
      <p:sp>
        <p:nvSpPr>
          <p:cNvPr id="9" name="TextBox 8">
            <a:extLst>
              <a:ext uri="{FF2B5EF4-FFF2-40B4-BE49-F238E27FC236}">
                <a16:creationId xmlns:a16="http://schemas.microsoft.com/office/drawing/2014/main" id="{7072A2D8-70CC-BA45-3B0C-85FE6C5BEDFC}"/>
              </a:ext>
            </a:extLst>
          </p:cNvPr>
          <p:cNvSpPr txBox="1"/>
          <p:nvPr/>
        </p:nvSpPr>
        <p:spPr>
          <a:xfrm>
            <a:off x="832966" y="4337026"/>
            <a:ext cx="10133901" cy="1771767"/>
          </a:xfrm>
          <a:prstGeom prst="rect">
            <a:avLst/>
          </a:prstGeom>
          <a:noFill/>
        </p:spPr>
        <p:txBody>
          <a:bodyPr wrap="square" rtlCol="0">
            <a:sp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Bahnschrift SemiLight Condensed" panose="020B0502040204020203" pitchFamily="34" charset="0"/>
                <a:ea typeface="+mn-ea"/>
                <a:cs typeface="+mn-cs"/>
              </a:rPr>
              <a:t>Our goal is to strengthen cybersecurity and provide users with effective tools for safe navigation through the digital realm by tackling the challenges and vulnerabilities in </a:t>
            </a:r>
            <a:r>
              <a:rPr kumimoji="0" lang="en-US" sz="2800" b="0" i="0" u="none" strike="noStrike" kern="1200" cap="none" spc="0" normalizeH="0" baseline="0" noProof="0" dirty="0">
                <a:ln>
                  <a:noFill/>
                </a:ln>
                <a:effectLst/>
                <a:uLnTx/>
                <a:uFillTx/>
                <a:latin typeface="Bahnschrift SemiLight Condensed" panose="020B0502040204020203" pitchFamily="34" charset="0"/>
                <a:ea typeface="+mn-ea"/>
                <a:cs typeface="+mn-cs"/>
              </a:rPr>
              <a:t>D</a:t>
            </a:r>
            <a:r>
              <a:rPr kumimoji="0" lang="en-US" sz="2800" b="0" i="0" u="none" strike="noStrike" kern="1200" cap="none" spc="0" normalizeH="0" baseline="0" noProof="0" dirty="0">
                <a:ln>
                  <a:noFill/>
                </a:ln>
                <a:solidFill>
                  <a:prstClr val="white"/>
                </a:solidFill>
                <a:effectLst/>
                <a:uLnTx/>
                <a:uFillTx/>
                <a:latin typeface="Bahnschrift SemiLight Condensed" panose="020B0502040204020203" pitchFamily="34" charset="0"/>
                <a:ea typeface="+mn-ea"/>
                <a:cs typeface="+mn-cs"/>
              </a:rPr>
              <a:t>NS resolution</a:t>
            </a:r>
            <a:endParaRPr kumimoji="0" lang="en-US" sz="2800" b="0" i="0" u="none" strike="noStrike" kern="1200" cap="none" spc="0" normalizeH="0" baseline="0" noProof="0" dirty="0">
              <a:ln>
                <a:noFill/>
              </a:ln>
              <a:solidFill>
                <a:prstClr val="white"/>
              </a:solidFill>
              <a:effectLst/>
              <a:uLnTx/>
              <a:uFillTx/>
              <a:latin typeface="Cambria" panose="02040503050406030204" pitchFamily="18" charset="0"/>
              <a:ea typeface="Cambria" panose="02040503050406030204" pitchFamily="18" charset="0"/>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IN" sz="2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9089E120-70EB-D91D-70E3-DC89FECEDC5D}"/>
              </a:ext>
            </a:extLst>
          </p:cNvPr>
          <p:cNvSpPr txBox="1">
            <a:spLocks/>
          </p:cNvSpPr>
          <p:nvPr/>
        </p:nvSpPr>
        <p:spPr>
          <a:xfrm>
            <a:off x="12567139" y="27134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FFC000"/>
                </a:solidFill>
                <a:latin typeface="Holtwood One SC" panose="02000000000000000000" pitchFamily="2" charset="0"/>
              </a:rPr>
              <a:t>Ove</a:t>
            </a:r>
            <a:r>
              <a:rPr lang="en-IN" dirty="0">
                <a:latin typeface="Holtwood One SC" panose="02000000000000000000" pitchFamily="2" charset="0"/>
              </a:rPr>
              <a:t>rv</a:t>
            </a:r>
            <a:r>
              <a:rPr lang="en-IN" dirty="0">
                <a:solidFill>
                  <a:srgbClr val="92D050"/>
                </a:solidFill>
                <a:latin typeface="Holtwood One SC" panose="02000000000000000000" pitchFamily="2" charset="0"/>
              </a:rPr>
              <a:t>iew</a:t>
            </a:r>
          </a:p>
        </p:txBody>
      </p:sp>
      <p:sp>
        <p:nvSpPr>
          <p:cNvPr id="11" name="Content Placeholder 2">
            <a:extLst>
              <a:ext uri="{FF2B5EF4-FFF2-40B4-BE49-F238E27FC236}">
                <a16:creationId xmlns:a16="http://schemas.microsoft.com/office/drawing/2014/main" id="{FAF8F4C1-99B8-D5B7-39BE-7CF0E4B86887}"/>
              </a:ext>
            </a:extLst>
          </p:cNvPr>
          <p:cNvSpPr txBox="1">
            <a:spLocks/>
          </p:cNvSpPr>
          <p:nvPr/>
        </p:nvSpPr>
        <p:spPr>
          <a:xfrm>
            <a:off x="1008185" y="8179533"/>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Light Condensed" panose="020B0502040204020203" pitchFamily="34" charset="0"/>
              </a:rPr>
              <a:t>Whenever a user enters a domain name, there are three possible paths it can take:</a:t>
            </a:r>
          </a:p>
          <a:p>
            <a:pPr lvl="1"/>
            <a:r>
              <a:rPr lang="en-US" sz="2300" b="1" dirty="0">
                <a:solidFill>
                  <a:srgbClr val="FFC000"/>
                </a:solidFill>
                <a:latin typeface="Bahnschrift SemiBold Condensed" panose="020B0502040204020203" pitchFamily="34" charset="0"/>
              </a:rPr>
              <a:t>Whitelist:	 </a:t>
            </a:r>
            <a:r>
              <a:rPr lang="en-US" sz="2300" dirty="0">
                <a:latin typeface="Bahnschrift SemiLight Condensed" panose="020B0502040204020203" pitchFamily="34" charset="0"/>
              </a:rPr>
              <a:t>The domain name has already been classified as safe and hence is immediately resolved into its corresponding IP Address. This ensures seamless access to trusted resources without the need for further verification.</a:t>
            </a:r>
          </a:p>
          <a:p>
            <a:pPr lvl="1"/>
            <a:r>
              <a:rPr lang="en-US" sz="2300" b="1" dirty="0">
                <a:solidFill>
                  <a:srgbClr val="00B0F0"/>
                </a:solidFill>
                <a:latin typeface="Bahnschrift SemiLight Condensed" panose="020B0502040204020203" pitchFamily="34" charset="0"/>
              </a:rPr>
              <a:t>Blacklist</a:t>
            </a:r>
            <a:r>
              <a:rPr lang="en-US" sz="2300" dirty="0">
                <a:solidFill>
                  <a:srgbClr val="00B0F0"/>
                </a:solidFill>
                <a:latin typeface="Bahnschrift SemiLight Condensed" panose="020B0502040204020203" pitchFamily="34" charset="0"/>
              </a:rPr>
              <a:t>:	 </a:t>
            </a:r>
            <a:r>
              <a:rPr lang="en-US" sz="2300" dirty="0">
                <a:latin typeface="Bahnschrift SemiLight Condensed" panose="020B0502040204020203" pitchFamily="34" charset="0"/>
              </a:rPr>
              <a:t>If the domain name has been flagged as malicious or unsafe by network administrators, it is immediately blocked and not resolved. </a:t>
            </a:r>
          </a:p>
          <a:p>
            <a:pPr lvl="1"/>
            <a:r>
              <a:rPr lang="en-US" sz="2300" b="1" dirty="0">
                <a:solidFill>
                  <a:srgbClr val="92D050"/>
                </a:solidFill>
                <a:latin typeface="Bahnschrift SemiLight Condensed" panose="020B0502040204020203" pitchFamily="34" charset="0"/>
              </a:rPr>
              <a:t>ML Model</a:t>
            </a:r>
            <a:r>
              <a:rPr lang="en-US" sz="2300" dirty="0">
                <a:solidFill>
                  <a:srgbClr val="92D050"/>
                </a:solidFill>
                <a:latin typeface="Bahnschrift SemiLight Condensed" panose="020B0502040204020203" pitchFamily="34" charset="0"/>
              </a:rPr>
              <a:t>:	 </a:t>
            </a:r>
            <a:r>
              <a:rPr lang="en-US" sz="2300" dirty="0">
                <a:latin typeface="Bahnschrift SemiLight Condensed" panose="020B0502040204020203" pitchFamily="34" charset="0"/>
              </a:rPr>
              <a:t>When encountering a domain name for the first time, our system employs a custom machine learning model based on TensorFlow </a:t>
            </a:r>
            <a:r>
              <a:rPr lang="en-US" sz="2300" dirty="0" err="1">
                <a:latin typeface="Bahnschrift SemiLight Condensed" panose="020B0502040204020203" pitchFamily="34" charset="0"/>
              </a:rPr>
              <a:t>Keras</a:t>
            </a:r>
            <a:r>
              <a:rPr lang="en-US" sz="2300" dirty="0">
                <a:latin typeface="Bahnschrift SemiLight Condensed" panose="020B0502040204020203" pitchFamily="34" charset="0"/>
              </a:rPr>
              <a:t> to assess the domain's safety, identifying potential threats such as DNS tunneling. If the domain is deemed safe, it is added to the whitelist, and DNS resolution proceeds accordingly</a:t>
            </a:r>
            <a:r>
              <a:rPr lang="en-US" sz="2200" dirty="0">
                <a:latin typeface="Bahnschrift SemiLight Condensed" panose="020B0502040204020203" pitchFamily="34" charset="0"/>
              </a:rPr>
              <a:t>. </a:t>
            </a:r>
            <a:endParaRPr lang="en-IN" sz="2200" dirty="0">
              <a:latin typeface="Bahnschrift SemiLight Condensed" panose="020B0502040204020203" pitchFamily="34" charset="0"/>
            </a:endParaRPr>
          </a:p>
        </p:txBody>
      </p:sp>
    </p:spTree>
    <p:extLst>
      <p:ext uri="{BB962C8B-B14F-4D97-AF65-F5344CB8AC3E}">
        <p14:creationId xmlns:p14="http://schemas.microsoft.com/office/powerpoint/2010/main" val="4218561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2B39DC5-8B3C-C174-5BE7-F4CE95D84931}"/>
              </a:ext>
            </a:extLst>
          </p:cNvPr>
          <p:cNvSpPr>
            <a:spLocks noGrp="1"/>
          </p:cNvSpPr>
          <p:nvPr>
            <p:ph type="title"/>
          </p:nvPr>
        </p:nvSpPr>
        <p:spPr>
          <a:xfrm>
            <a:off x="411480" y="-2545715"/>
            <a:ext cx="10515600" cy="1325563"/>
          </a:xfrm>
        </p:spPr>
        <p:txBody>
          <a:bodyPr/>
          <a:lstStyle/>
          <a:p>
            <a:r>
              <a:rPr lang="en-IN" b="1" dirty="0"/>
              <a:t>Introduction </a:t>
            </a:r>
          </a:p>
        </p:txBody>
      </p:sp>
      <p:sp>
        <p:nvSpPr>
          <p:cNvPr id="7" name="Content Placeholder 2">
            <a:extLst>
              <a:ext uri="{FF2B5EF4-FFF2-40B4-BE49-F238E27FC236}">
                <a16:creationId xmlns:a16="http://schemas.microsoft.com/office/drawing/2014/main" id="{7037B364-26DC-BFA0-F666-5614739442C3}"/>
              </a:ext>
            </a:extLst>
          </p:cNvPr>
          <p:cNvSpPr>
            <a:spLocks noGrp="1"/>
          </p:cNvSpPr>
          <p:nvPr>
            <p:ph idx="1"/>
          </p:nvPr>
        </p:nvSpPr>
        <p:spPr>
          <a:xfrm>
            <a:off x="-11387797" y="2216003"/>
            <a:ext cx="10515600" cy="1462859"/>
          </a:xfrm>
        </p:spPr>
        <p:txBody>
          <a:bodyPr/>
          <a:lstStyle/>
          <a:p>
            <a:r>
              <a:rPr lang="en-IN" dirty="0"/>
              <a:t>The Domain Name System serves as the backbone of the internet, </a:t>
            </a:r>
            <a:r>
              <a:rPr lang="en-US" dirty="0"/>
              <a:t>facilitating the seamless translation of human-readable domain names into machine-readable IP addresses.</a:t>
            </a:r>
          </a:p>
        </p:txBody>
      </p:sp>
      <p:sp>
        <p:nvSpPr>
          <p:cNvPr id="8" name="TextBox 7">
            <a:extLst>
              <a:ext uri="{FF2B5EF4-FFF2-40B4-BE49-F238E27FC236}">
                <a16:creationId xmlns:a16="http://schemas.microsoft.com/office/drawing/2014/main" id="{C13EA075-BA08-9C7F-97A7-62AB6F765534}"/>
              </a:ext>
            </a:extLst>
          </p:cNvPr>
          <p:cNvSpPr txBox="1"/>
          <p:nvPr/>
        </p:nvSpPr>
        <p:spPr>
          <a:xfrm>
            <a:off x="13188354" y="3211263"/>
            <a:ext cx="9966121"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Despite its fundamental role in internet communication, DNS is not immune to exploitation by malicious sources seeking to infiltrate networks, compromise data integrity, or launch cyberattacks.</a:t>
            </a:r>
          </a:p>
        </p:txBody>
      </p:sp>
      <p:sp>
        <p:nvSpPr>
          <p:cNvPr id="9" name="TextBox 8">
            <a:extLst>
              <a:ext uri="{FF2B5EF4-FFF2-40B4-BE49-F238E27FC236}">
                <a16:creationId xmlns:a16="http://schemas.microsoft.com/office/drawing/2014/main" id="{7072A2D8-70CC-BA45-3B0C-85FE6C5BEDFC}"/>
              </a:ext>
            </a:extLst>
          </p:cNvPr>
          <p:cNvSpPr txBox="1"/>
          <p:nvPr/>
        </p:nvSpPr>
        <p:spPr>
          <a:xfrm>
            <a:off x="-7965025" y="8126776"/>
            <a:ext cx="10133901" cy="1661993"/>
          </a:xfrm>
          <a:prstGeom prst="rect">
            <a:avLst/>
          </a:prstGeom>
          <a:noFill/>
        </p:spPr>
        <p:txBody>
          <a:bodyPr wrap="square" rtlCol="0">
            <a:spAutoFit/>
          </a:bodyPr>
          <a:lstStyle/>
          <a:p>
            <a:pPr marL="457200" marR="0" lvl="0" indent="-4572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white"/>
                </a:solidFill>
                <a:effectLst/>
                <a:uLnTx/>
                <a:uFillTx/>
                <a:latin typeface="Calibri" panose="020F0502020204030204"/>
                <a:ea typeface="+mn-ea"/>
                <a:cs typeface="+mn-cs"/>
              </a:rPr>
              <a:t>Our goal is to strengthen cybersecurity and provide users with effective tools for safe navigation through the digital realm by tackling the challenges and vulnerabilities in DNS resolution.</a:t>
            </a:r>
            <a:endParaRPr kumimoji="0" lang="en-IN" sz="2800" b="0" i="0" u="none" strike="noStrike" kern="1200" cap="none" spc="0" normalizeH="0" baseline="0" noProof="0" dirty="0">
              <a:ln>
                <a:noFill/>
              </a:ln>
              <a:solidFill>
                <a:prstClr val="white"/>
              </a:solidFill>
              <a:effectLst/>
              <a:uLnTx/>
              <a:uFillTx/>
              <a:latin typeface="Calibri" panose="020F0502020204030204"/>
              <a:ea typeface="+mn-ea"/>
              <a:cs typeface="+mn-cs"/>
            </a:endParaRPr>
          </a:p>
          <a:p>
            <a:endParaRPr lang="en-IN" dirty="0"/>
          </a:p>
        </p:txBody>
      </p:sp>
      <p:sp>
        <p:nvSpPr>
          <p:cNvPr id="4" name="Title 1">
            <a:extLst>
              <a:ext uri="{FF2B5EF4-FFF2-40B4-BE49-F238E27FC236}">
                <a16:creationId xmlns:a16="http://schemas.microsoft.com/office/drawing/2014/main" id="{7DD14366-4680-9D4D-8734-B88CEC779B8F}"/>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FFC000"/>
                </a:solidFill>
                <a:latin typeface="Holtwood One SC" panose="02000000000000000000" pitchFamily="2" charset="0"/>
              </a:rPr>
              <a:t>Ove</a:t>
            </a:r>
            <a:r>
              <a:rPr lang="en-IN" dirty="0">
                <a:latin typeface="Holtwood One SC" panose="02000000000000000000" pitchFamily="2" charset="0"/>
              </a:rPr>
              <a:t>rv</a:t>
            </a:r>
            <a:r>
              <a:rPr lang="en-IN" dirty="0">
                <a:solidFill>
                  <a:srgbClr val="92D050"/>
                </a:solidFill>
                <a:latin typeface="Holtwood One SC" panose="02000000000000000000" pitchFamily="2" charset="0"/>
              </a:rPr>
              <a:t>iew</a:t>
            </a:r>
          </a:p>
        </p:txBody>
      </p:sp>
      <p:sp>
        <p:nvSpPr>
          <p:cNvPr id="5" name="Content Placeholder 2">
            <a:extLst>
              <a:ext uri="{FF2B5EF4-FFF2-40B4-BE49-F238E27FC236}">
                <a16:creationId xmlns:a16="http://schemas.microsoft.com/office/drawing/2014/main" id="{EF78344E-08A0-6F7C-9543-B45EEA4D528F}"/>
              </a:ext>
            </a:extLst>
          </p:cNvPr>
          <p:cNvSpPr txBox="1">
            <a:spLocks/>
          </p:cNvSpPr>
          <p:nvPr/>
        </p:nvSpPr>
        <p:spPr>
          <a:xfrm>
            <a:off x="838200" y="1825625"/>
            <a:ext cx="105156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Light Condensed" panose="020B0502040204020203" pitchFamily="34" charset="0"/>
              </a:rPr>
              <a:t>Whenever a user enters a domain name, there are three possible paths it can take:</a:t>
            </a:r>
          </a:p>
          <a:p>
            <a:pPr lvl="1"/>
            <a:r>
              <a:rPr lang="en-US" sz="2300" b="1" dirty="0">
                <a:solidFill>
                  <a:srgbClr val="FFC000"/>
                </a:solidFill>
                <a:latin typeface="Bahnschrift SemiBold Condensed" panose="020B0502040204020203" pitchFamily="34" charset="0"/>
              </a:rPr>
              <a:t>Whitelist:	 </a:t>
            </a:r>
            <a:r>
              <a:rPr lang="en-US" sz="2300" dirty="0">
                <a:latin typeface="Bahnschrift SemiLight Condensed" panose="020B0502040204020203" pitchFamily="34" charset="0"/>
              </a:rPr>
              <a:t>The domain name has already been classified as safe and hence is immediately resolved into its corresponding IP Address. This ensures seamless access to trusted resources without the need for further verification.</a:t>
            </a:r>
          </a:p>
          <a:p>
            <a:pPr lvl="1"/>
            <a:r>
              <a:rPr lang="en-US" sz="2300" b="1" dirty="0">
                <a:solidFill>
                  <a:srgbClr val="00B0F0"/>
                </a:solidFill>
                <a:latin typeface="Bahnschrift SemiLight Condensed" panose="020B0502040204020203" pitchFamily="34" charset="0"/>
              </a:rPr>
              <a:t>Blacklist</a:t>
            </a:r>
            <a:r>
              <a:rPr lang="en-US" sz="2300" dirty="0">
                <a:solidFill>
                  <a:srgbClr val="00B0F0"/>
                </a:solidFill>
                <a:latin typeface="Bahnschrift SemiLight Condensed" panose="020B0502040204020203" pitchFamily="34" charset="0"/>
              </a:rPr>
              <a:t>:	 </a:t>
            </a:r>
            <a:r>
              <a:rPr lang="en-US" sz="2300" dirty="0">
                <a:latin typeface="Bahnschrift SemiLight Condensed" panose="020B0502040204020203" pitchFamily="34" charset="0"/>
              </a:rPr>
              <a:t>If the domain name has been flagged as malicious or unsafe by network administrators, it is immediately blocked and not resolved. </a:t>
            </a:r>
          </a:p>
          <a:p>
            <a:pPr lvl="1"/>
            <a:r>
              <a:rPr lang="en-US" sz="2300" b="1" dirty="0">
                <a:solidFill>
                  <a:srgbClr val="92D050"/>
                </a:solidFill>
                <a:latin typeface="Bahnschrift SemiLight Condensed" panose="020B0502040204020203" pitchFamily="34" charset="0"/>
              </a:rPr>
              <a:t>ML Model</a:t>
            </a:r>
            <a:r>
              <a:rPr lang="en-US" sz="2300" dirty="0">
                <a:solidFill>
                  <a:srgbClr val="92D050"/>
                </a:solidFill>
                <a:latin typeface="Bahnschrift SemiLight Condensed" panose="020B0502040204020203" pitchFamily="34" charset="0"/>
              </a:rPr>
              <a:t>:	 </a:t>
            </a:r>
            <a:r>
              <a:rPr lang="en-US" sz="2300" dirty="0">
                <a:latin typeface="Bahnschrift SemiLight Condensed" panose="020B0502040204020203" pitchFamily="34" charset="0"/>
              </a:rPr>
              <a:t>When encountering a domain name for the first time, our system employs a custom machine learning model based on TensorFlow </a:t>
            </a:r>
            <a:r>
              <a:rPr lang="en-US" sz="2300" dirty="0" err="1">
                <a:latin typeface="Bahnschrift SemiLight Condensed" panose="020B0502040204020203" pitchFamily="34" charset="0"/>
              </a:rPr>
              <a:t>Keras</a:t>
            </a:r>
            <a:r>
              <a:rPr lang="en-US" sz="2300" dirty="0">
                <a:latin typeface="Bahnschrift SemiLight Condensed" panose="020B0502040204020203" pitchFamily="34" charset="0"/>
              </a:rPr>
              <a:t> to assess the domain's safety, identifying potential threats such as DNS tunneling. If the domain is deemed safe, it is added to the whitelist, and DNS resolution proceeds accordingly</a:t>
            </a:r>
            <a:r>
              <a:rPr lang="en-US" sz="2200" dirty="0">
                <a:latin typeface="Bahnschrift SemiLight Condensed" panose="020B0502040204020203" pitchFamily="34" charset="0"/>
              </a:rPr>
              <a:t>. </a:t>
            </a:r>
            <a:endParaRPr lang="en-IN" sz="2200" dirty="0">
              <a:latin typeface="Bahnschrift SemiLight Condensed" panose="020B0502040204020203" pitchFamily="34" charset="0"/>
            </a:endParaRPr>
          </a:p>
        </p:txBody>
      </p:sp>
      <p:sp>
        <p:nvSpPr>
          <p:cNvPr id="12" name="Title 1">
            <a:extLst>
              <a:ext uri="{FF2B5EF4-FFF2-40B4-BE49-F238E27FC236}">
                <a16:creationId xmlns:a16="http://schemas.microsoft.com/office/drawing/2014/main" id="{45FDA53C-C573-9EA5-29CD-08980A1E1D39}"/>
              </a:ext>
            </a:extLst>
          </p:cNvPr>
          <p:cNvSpPr txBox="1">
            <a:spLocks/>
          </p:cNvSpPr>
          <p:nvPr/>
        </p:nvSpPr>
        <p:spPr>
          <a:xfrm>
            <a:off x="12983309"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FFC000"/>
                </a:solidFill>
                <a:latin typeface="Holtwood One SC" panose="02000000000000000000" pitchFamily="2" charset="0"/>
              </a:rPr>
              <a:t>Whitelist</a:t>
            </a:r>
          </a:p>
        </p:txBody>
      </p:sp>
      <p:sp>
        <p:nvSpPr>
          <p:cNvPr id="13" name="Content Placeholder 2">
            <a:extLst>
              <a:ext uri="{FF2B5EF4-FFF2-40B4-BE49-F238E27FC236}">
                <a16:creationId xmlns:a16="http://schemas.microsoft.com/office/drawing/2014/main" id="{1EF7DA03-4792-599F-8907-6CBF0599C5FC}"/>
              </a:ext>
            </a:extLst>
          </p:cNvPr>
          <p:cNvSpPr txBox="1">
            <a:spLocks/>
          </p:cNvSpPr>
          <p:nvPr/>
        </p:nvSpPr>
        <p:spPr>
          <a:xfrm>
            <a:off x="12725401" y="136671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a:latin typeface="Bahnschrift SemiLight Condensed" panose="020B0502040204020203" pitchFamily="34" charset="0"/>
              </a:rPr>
              <a:t>On initial startup , the whitelist consists of a few known entities that are classified as safe , example : “google.com” , “fb.com” , etc.</a:t>
            </a:r>
          </a:p>
          <a:p>
            <a:r>
              <a:rPr lang="en-US">
                <a:latin typeface="Bahnschrift SemiLight Condensed" panose="020B0502040204020203" pitchFamily="34" charset="0"/>
              </a:rPr>
              <a:t>As the program runs and handles more DNS requests, all domains that are successfully resolved are added to the whitelist since they are considered safe. </a:t>
            </a:r>
          </a:p>
          <a:p>
            <a:r>
              <a:rPr lang="en-US">
                <a:latin typeface="Bahnschrift SemiLight Condensed" panose="020B0502040204020203" pitchFamily="34" charset="0"/>
              </a:rPr>
              <a:t>Consequently, they do not need to be sent through the ML loop when encountered again. This ensures that the most common requests are resolved immediately while also ensuring the system operates safely and effectively.</a:t>
            </a:r>
          </a:p>
          <a:p>
            <a:endParaRPr lang="en-IN" dirty="0">
              <a:latin typeface="Bahnschrift SemiLight Condensed" panose="020B0502040204020203" pitchFamily="34" charset="0"/>
            </a:endParaRPr>
          </a:p>
        </p:txBody>
      </p:sp>
    </p:spTree>
    <p:extLst>
      <p:ext uri="{BB962C8B-B14F-4D97-AF65-F5344CB8AC3E}">
        <p14:creationId xmlns:p14="http://schemas.microsoft.com/office/powerpoint/2010/main" val="1689757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FC91A-6D9D-4E98-1D5D-AD6A8FFEA40C}"/>
              </a:ext>
            </a:extLst>
          </p:cNvPr>
          <p:cNvSpPr>
            <a:spLocks noGrp="1"/>
          </p:cNvSpPr>
          <p:nvPr>
            <p:ph type="title"/>
          </p:nvPr>
        </p:nvSpPr>
        <p:spPr>
          <a:xfrm>
            <a:off x="-11330354" y="576141"/>
            <a:ext cx="10515600" cy="1325563"/>
          </a:xfrm>
        </p:spPr>
        <p:txBody>
          <a:bodyPr/>
          <a:lstStyle/>
          <a:p>
            <a:r>
              <a:rPr lang="en-IN" dirty="0">
                <a:latin typeface="Holtwood One SC" panose="02000000000000000000" pitchFamily="2" charset="0"/>
              </a:rPr>
              <a:t>Overview</a:t>
            </a:r>
          </a:p>
        </p:txBody>
      </p:sp>
      <p:sp>
        <p:nvSpPr>
          <p:cNvPr id="3" name="Content Placeholder 2">
            <a:extLst>
              <a:ext uri="{FF2B5EF4-FFF2-40B4-BE49-F238E27FC236}">
                <a16:creationId xmlns:a16="http://schemas.microsoft.com/office/drawing/2014/main" id="{E21F64A9-2663-E979-036F-BDB27162118D}"/>
              </a:ext>
            </a:extLst>
          </p:cNvPr>
          <p:cNvSpPr>
            <a:spLocks noGrp="1"/>
          </p:cNvSpPr>
          <p:nvPr>
            <p:ph idx="1"/>
          </p:nvPr>
        </p:nvSpPr>
        <p:spPr>
          <a:xfrm>
            <a:off x="-11142784" y="2247656"/>
            <a:ext cx="10515600" cy="4351338"/>
          </a:xfrm>
        </p:spPr>
        <p:txBody>
          <a:bodyPr>
            <a:noAutofit/>
          </a:bodyPr>
          <a:lstStyle/>
          <a:p>
            <a:r>
              <a:rPr lang="en-US" dirty="0">
                <a:latin typeface="Bahnschrift SemiLight Condensed" panose="020B0502040204020203" pitchFamily="34" charset="0"/>
              </a:rPr>
              <a:t>Whenever a user enters a domain name, there are three possible paths it can take:</a:t>
            </a:r>
          </a:p>
          <a:p>
            <a:pPr lvl="1"/>
            <a:r>
              <a:rPr lang="en-US" sz="2300" b="1" dirty="0">
                <a:solidFill>
                  <a:srgbClr val="FFC000"/>
                </a:solidFill>
                <a:latin typeface="Bahnschrift SemiBold Condensed" panose="020B0502040204020203" pitchFamily="34" charset="0"/>
              </a:rPr>
              <a:t>Whitelist</a:t>
            </a:r>
            <a:r>
              <a:rPr lang="en-US" sz="2300" dirty="0">
                <a:solidFill>
                  <a:srgbClr val="FFC000"/>
                </a:solidFill>
                <a:latin typeface="Bahnschrift SemiLight Condensed" panose="020B0502040204020203" pitchFamily="34" charset="0"/>
              </a:rPr>
              <a:t>:	</a:t>
            </a:r>
            <a:r>
              <a:rPr lang="en-US" sz="2300" dirty="0">
                <a:latin typeface="Bahnschrift SemiLight Condensed" panose="020B0502040204020203" pitchFamily="34" charset="0"/>
              </a:rPr>
              <a:t> The domain name has already been classified as safe and hence is immediately resolved into its corresponding IP Address. This ensures seamless access to trusted resources without the need for further verification.</a:t>
            </a:r>
          </a:p>
          <a:p>
            <a:pPr lvl="1"/>
            <a:r>
              <a:rPr lang="en-US" sz="2300" b="1" dirty="0">
                <a:solidFill>
                  <a:srgbClr val="00B0F0"/>
                </a:solidFill>
                <a:latin typeface="Bahnschrift SemiBold Condensed" panose="020B0502040204020203" pitchFamily="34" charset="0"/>
              </a:rPr>
              <a:t>Blacklist</a:t>
            </a:r>
            <a:r>
              <a:rPr lang="en-US" sz="2300" dirty="0">
                <a:solidFill>
                  <a:srgbClr val="00B0F0"/>
                </a:solidFill>
                <a:latin typeface="Bahnschrift SemiBold Condensed" panose="020B0502040204020203" pitchFamily="34" charset="0"/>
              </a:rPr>
              <a:t>:	</a:t>
            </a:r>
            <a:r>
              <a:rPr lang="en-US" sz="2300" dirty="0">
                <a:latin typeface="Bahnschrift SemiLight Condensed" panose="020B0502040204020203" pitchFamily="34" charset="0"/>
              </a:rPr>
              <a:t> If the domain name has been flagged as malicious or unsafe by network administrators, it is immediately blocked and not resolved. </a:t>
            </a:r>
          </a:p>
          <a:p>
            <a:pPr lvl="1"/>
            <a:r>
              <a:rPr lang="en-US" sz="2300" b="1" dirty="0">
                <a:solidFill>
                  <a:srgbClr val="92D050"/>
                </a:solidFill>
                <a:latin typeface="Bahnschrift SemiBold Condensed" panose="020B0502040204020203" pitchFamily="34" charset="0"/>
              </a:rPr>
              <a:t>ML Model</a:t>
            </a:r>
            <a:r>
              <a:rPr lang="en-US" sz="2300" dirty="0">
                <a:latin typeface="Bahnschrift SemiLight Condensed" panose="020B0502040204020203" pitchFamily="34" charset="0"/>
              </a:rPr>
              <a:t>:	 When encountering a domain name for the first time, our system employs a custom machine learning model based on TensorFlow </a:t>
            </a:r>
            <a:r>
              <a:rPr lang="en-US" sz="2300" dirty="0" err="1">
                <a:latin typeface="Bahnschrift SemiLight Condensed" panose="020B0502040204020203" pitchFamily="34" charset="0"/>
              </a:rPr>
              <a:t>Keras</a:t>
            </a:r>
            <a:r>
              <a:rPr lang="en-US" sz="2300" dirty="0">
                <a:latin typeface="Bahnschrift SemiLight Condensed" panose="020B0502040204020203" pitchFamily="34" charset="0"/>
              </a:rPr>
              <a:t> to assess the domain's safety, identifying potential threats such as DNS tunneling. If the domain is deemed safe, it is added to the whitelist, and DNS resolution proceeds accordingly</a:t>
            </a:r>
            <a:r>
              <a:rPr lang="en-US" sz="2200" dirty="0">
                <a:latin typeface="Bahnschrift SemiLight Condensed" panose="020B0502040204020203" pitchFamily="34" charset="0"/>
              </a:rPr>
              <a:t>. </a:t>
            </a:r>
            <a:endParaRPr lang="en-IN" sz="2200" dirty="0">
              <a:latin typeface="Bahnschrift SemiLight Condensed" panose="020B0502040204020203" pitchFamily="34" charset="0"/>
            </a:endParaRPr>
          </a:p>
        </p:txBody>
      </p:sp>
      <p:sp>
        <p:nvSpPr>
          <p:cNvPr id="12" name="Title 1">
            <a:extLst>
              <a:ext uri="{FF2B5EF4-FFF2-40B4-BE49-F238E27FC236}">
                <a16:creationId xmlns:a16="http://schemas.microsoft.com/office/drawing/2014/main" id="{674F6898-2A42-45A3-04B5-265B5FA68347}"/>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FFC000"/>
                </a:solidFill>
                <a:latin typeface="Holtwood One SC" panose="02000000000000000000" pitchFamily="2" charset="0"/>
              </a:rPr>
              <a:t>Whitelist</a:t>
            </a:r>
          </a:p>
        </p:txBody>
      </p:sp>
      <p:sp>
        <p:nvSpPr>
          <p:cNvPr id="13" name="Content Placeholder 2">
            <a:extLst>
              <a:ext uri="{FF2B5EF4-FFF2-40B4-BE49-F238E27FC236}">
                <a16:creationId xmlns:a16="http://schemas.microsoft.com/office/drawing/2014/main" id="{EDDF8F9D-7501-7820-2CC2-876D3D158A9F}"/>
              </a:ext>
            </a:extLst>
          </p:cNvPr>
          <p:cNvSpPr txBox="1">
            <a:spLocks/>
          </p:cNvSpPr>
          <p:nvPr/>
        </p:nvSpPr>
        <p:spPr>
          <a:xfrm>
            <a:off x="580292" y="173184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Bahnschrift SemiLight Condensed" panose="020B0502040204020203" pitchFamily="34" charset="0"/>
              </a:rPr>
              <a:t>On initial startup , the whitelist consists of a few known entities that are classified as safe , example : “google.com” , “fb.com” , etc.</a:t>
            </a:r>
          </a:p>
          <a:p>
            <a:r>
              <a:rPr lang="en-US" dirty="0">
                <a:latin typeface="Bahnschrift SemiLight Condensed" panose="020B0502040204020203" pitchFamily="34" charset="0"/>
              </a:rPr>
              <a:t>As the program runs and handles more DNS requests, all domains that are successfully resolved are added to the whitelist since they are considered safe. </a:t>
            </a:r>
          </a:p>
          <a:p>
            <a:r>
              <a:rPr lang="en-US" dirty="0">
                <a:latin typeface="Bahnschrift SemiLight Condensed" panose="020B0502040204020203" pitchFamily="34" charset="0"/>
              </a:rPr>
              <a:t>Consequently, they do not need to be sent through the ML loop when encountered again. This ensures that the most common requests are resolved immediately while also ensuring the system operates safely and effectively.</a:t>
            </a:r>
          </a:p>
          <a:p>
            <a:endParaRPr lang="en-IN" dirty="0">
              <a:latin typeface="Bahnschrift SemiLight Condensed" panose="020B0502040204020203" pitchFamily="34" charset="0"/>
            </a:endParaRPr>
          </a:p>
        </p:txBody>
      </p:sp>
      <p:sp>
        <p:nvSpPr>
          <p:cNvPr id="14" name="Title 1">
            <a:extLst>
              <a:ext uri="{FF2B5EF4-FFF2-40B4-BE49-F238E27FC236}">
                <a16:creationId xmlns:a16="http://schemas.microsoft.com/office/drawing/2014/main" id="{A4FA4E0A-CA3F-9D35-D82E-72362D06EB16}"/>
              </a:ext>
            </a:extLst>
          </p:cNvPr>
          <p:cNvSpPr txBox="1">
            <a:spLocks/>
          </p:cNvSpPr>
          <p:nvPr/>
        </p:nvSpPr>
        <p:spPr>
          <a:xfrm>
            <a:off x="13288108" y="3516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00B0F0"/>
                </a:solidFill>
                <a:latin typeface="Holtwood One SC" panose="02000000000000000000" pitchFamily="2" charset="0"/>
              </a:rPr>
              <a:t>Blacklist</a:t>
            </a:r>
          </a:p>
        </p:txBody>
      </p:sp>
      <p:sp>
        <p:nvSpPr>
          <p:cNvPr id="15" name="Content Placeholder 2">
            <a:extLst>
              <a:ext uri="{FF2B5EF4-FFF2-40B4-BE49-F238E27FC236}">
                <a16:creationId xmlns:a16="http://schemas.microsoft.com/office/drawing/2014/main" id="{533AD154-13EB-F698-4FF9-8745D619C507}"/>
              </a:ext>
            </a:extLst>
          </p:cNvPr>
          <p:cNvSpPr txBox="1">
            <a:spLocks/>
          </p:cNvSpPr>
          <p:nvPr/>
        </p:nvSpPr>
        <p:spPr>
          <a:xfrm>
            <a:off x="13288108" y="1812193"/>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Light Condensed" panose="020B0502040204020203" pitchFamily="34" charset="0"/>
              </a:rPr>
              <a:t>There are invariably certain sites that are restricted by the system administrator, potentially due to various reasons such as being deemed unsafe, blocked by governmental regulations, or for other security concerns.</a:t>
            </a:r>
          </a:p>
          <a:p>
            <a:r>
              <a:rPr lang="en-US" dirty="0">
                <a:latin typeface="Bahnschrift SemiLight Condensed" panose="020B0502040204020203" pitchFamily="34" charset="0"/>
              </a:rPr>
              <a:t>All of these restricted sites are cataloged within the system's blacklist.</a:t>
            </a:r>
          </a:p>
          <a:p>
            <a:r>
              <a:rPr lang="en-US" dirty="0">
                <a:latin typeface="Bahnschrift SemiLight Condensed" panose="020B0502040204020203" pitchFamily="34" charset="0"/>
              </a:rPr>
              <a:t>If the entered domain name is not found in the whitelist, the subsequent step involves checking the blacklist.</a:t>
            </a:r>
          </a:p>
          <a:p>
            <a:r>
              <a:rPr lang="en-US" dirty="0">
                <a:latin typeface="Bahnschrift SemiLight Condensed" panose="020B0502040204020203" pitchFamily="34" charset="0"/>
              </a:rPr>
              <a:t>Should the domain be identified in the blacklist, the resolution process is promptly terminated. Conversely, if the domain is not listed in the blacklist, the system proceeds to the ML Model check to ascertain its safety status.</a:t>
            </a:r>
            <a:endParaRPr lang="en-IN" dirty="0">
              <a:latin typeface="Bahnschrift SemiLight Condensed" panose="020B0502040204020203" pitchFamily="34" charset="0"/>
            </a:endParaRPr>
          </a:p>
        </p:txBody>
      </p:sp>
    </p:spTree>
    <p:extLst>
      <p:ext uri="{BB962C8B-B14F-4D97-AF65-F5344CB8AC3E}">
        <p14:creationId xmlns:p14="http://schemas.microsoft.com/office/powerpoint/2010/main" val="3875485160"/>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F2EBE-2B0C-DC22-7877-7FFDEA19D7D7}"/>
              </a:ext>
            </a:extLst>
          </p:cNvPr>
          <p:cNvSpPr>
            <a:spLocks noGrp="1"/>
          </p:cNvSpPr>
          <p:nvPr>
            <p:ph type="title"/>
          </p:nvPr>
        </p:nvSpPr>
        <p:spPr>
          <a:xfrm>
            <a:off x="509954" y="-5718053"/>
            <a:ext cx="10515600" cy="1325563"/>
          </a:xfrm>
        </p:spPr>
        <p:txBody>
          <a:bodyPr/>
          <a:lstStyle/>
          <a:p>
            <a:r>
              <a:rPr lang="en-IN" dirty="0">
                <a:solidFill>
                  <a:srgbClr val="FFC000"/>
                </a:solidFill>
                <a:latin typeface="Holtwood One SC" panose="02000000000000000000" pitchFamily="2" charset="0"/>
              </a:rPr>
              <a:t>Whitelist</a:t>
            </a:r>
          </a:p>
        </p:txBody>
      </p:sp>
      <p:sp>
        <p:nvSpPr>
          <p:cNvPr id="3" name="Content Placeholder 2">
            <a:extLst>
              <a:ext uri="{FF2B5EF4-FFF2-40B4-BE49-F238E27FC236}">
                <a16:creationId xmlns:a16="http://schemas.microsoft.com/office/drawing/2014/main" id="{723A6A42-7F65-F59C-C7F6-8092E4D3E2EE}"/>
              </a:ext>
            </a:extLst>
          </p:cNvPr>
          <p:cNvSpPr>
            <a:spLocks noGrp="1"/>
          </p:cNvSpPr>
          <p:nvPr>
            <p:ph idx="1"/>
          </p:nvPr>
        </p:nvSpPr>
        <p:spPr>
          <a:xfrm>
            <a:off x="252046" y="-4351338"/>
            <a:ext cx="10515600" cy="4351338"/>
          </a:xfrm>
        </p:spPr>
        <p:txBody>
          <a:bodyPr/>
          <a:lstStyle/>
          <a:p>
            <a:r>
              <a:rPr lang="en-IN" dirty="0">
                <a:latin typeface="Bahnschrift SemiLight Condensed" panose="020B0502040204020203" pitchFamily="34" charset="0"/>
              </a:rPr>
              <a:t>On initial startup , the whitelist consists of a few known entities that are classified as safe , example : “google.com” , “fb.com” , etc.</a:t>
            </a:r>
          </a:p>
          <a:p>
            <a:r>
              <a:rPr lang="en-US" dirty="0">
                <a:latin typeface="Bahnschrift SemiLight Condensed" panose="020B0502040204020203" pitchFamily="34" charset="0"/>
              </a:rPr>
              <a:t>As the program runs and handles more DNS requests, all domains that are successfully resolved are added to the whitelist since they are considered safe. </a:t>
            </a:r>
          </a:p>
          <a:p>
            <a:r>
              <a:rPr lang="en-US" dirty="0">
                <a:latin typeface="Bahnschrift SemiLight Condensed" panose="020B0502040204020203" pitchFamily="34" charset="0"/>
              </a:rPr>
              <a:t>Consequently, they do not need to be sent through the ML loop when encountered again. This ensures that the most common requests are resolved immediately while also ensuring the system operates safely and effectively.</a:t>
            </a:r>
          </a:p>
          <a:p>
            <a:endParaRPr lang="en-IN" dirty="0">
              <a:latin typeface="Bahnschrift SemiLight Condensed" panose="020B0502040204020203" pitchFamily="34" charset="0"/>
            </a:endParaRPr>
          </a:p>
        </p:txBody>
      </p:sp>
      <p:sp>
        <p:nvSpPr>
          <p:cNvPr id="6" name="Title 1">
            <a:extLst>
              <a:ext uri="{FF2B5EF4-FFF2-40B4-BE49-F238E27FC236}">
                <a16:creationId xmlns:a16="http://schemas.microsoft.com/office/drawing/2014/main" id="{8AC2E5A2-26BA-8CB3-6593-E3056FC3CFA4}"/>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solidFill>
                  <a:srgbClr val="00B0F0"/>
                </a:solidFill>
                <a:latin typeface="Holtwood One SC" panose="02000000000000000000" pitchFamily="2" charset="0"/>
              </a:rPr>
              <a:t>Blacklist</a:t>
            </a:r>
            <a:endParaRPr lang="en-IN" dirty="0">
              <a:solidFill>
                <a:srgbClr val="00B0F0"/>
              </a:solidFill>
              <a:latin typeface="Holtwood One SC" panose="02000000000000000000" pitchFamily="2" charset="0"/>
            </a:endParaRPr>
          </a:p>
        </p:txBody>
      </p:sp>
      <p:sp>
        <p:nvSpPr>
          <p:cNvPr id="7" name="Content Placeholder 2">
            <a:extLst>
              <a:ext uri="{FF2B5EF4-FFF2-40B4-BE49-F238E27FC236}">
                <a16:creationId xmlns:a16="http://schemas.microsoft.com/office/drawing/2014/main" id="{021FD68B-B5BB-9F73-9BF3-5B7606DACDF9}"/>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Bahnschrift SemiLight Condensed" panose="020B0502040204020203" pitchFamily="34" charset="0"/>
              </a:rPr>
              <a:t>There are invariably certain sites that are restricted by the system administrator, potentially due to various reasons such as being deemed unsafe, blocked by governmental regulations, or for other security concerns.</a:t>
            </a:r>
          </a:p>
          <a:p>
            <a:r>
              <a:rPr lang="en-US" dirty="0">
                <a:latin typeface="Bahnschrift SemiLight Condensed" panose="020B0502040204020203" pitchFamily="34" charset="0"/>
              </a:rPr>
              <a:t>All of these restricted sites are cataloged within the system's blacklist.</a:t>
            </a:r>
          </a:p>
          <a:p>
            <a:r>
              <a:rPr lang="en-US" dirty="0">
                <a:latin typeface="Bahnschrift SemiLight Condensed" panose="020B0502040204020203" pitchFamily="34" charset="0"/>
              </a:rPr>
              <a:t>If the entered domain name is not found in the whitelist, the subsequent step involves checking the blacklist.</a:t>
            </a:r>
          </a:p>
          <a:p>
            <a:r>
              <a:rPr lang="en-US" dirty="0">
                <a:latin typeface="Bahnschrift SemiLight Condensed" panose="020B0502040204020203" pitchFamily="34" charset="0"/>
              </a:rPr>
              <a:t>Should the domain be identified in the blacklist, the resolution process is promptly terminated. Conversely, if the domain is not listed in the blacklist, the system proceeds to the ML Model check to ascertain its safety status.</a:t>
            </a:r>
            <a:endParaRPr lang="en-IN" dirty="0">
              <a:latin typeface="Bahnschrift SemiLight Condensed" panose="020B0502040204020203" pitchFamily="34" charset="0"/>
            </a:endParaRPr>
          </a:p>
        </p:txBody>
      </p:sp>
    </p:spTree>
    <p:extLst>
      <p:ext uri="{BB962C8B-B14F-4D97-AF65-F5344CB8AC3E}">
        <p14:creationId xmlns:p14="http://schemas.microsoft.com/office/powerpoint/2010/main" val="241485435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C951C-750C-C1A0-78B0-A884D3BA8649}"/>
              </a:ext>
            </a:extLst>
          </p:cNvPr>
          <p:cNvSpPr>
            <a:spLocks noGrp="1"/>
          </p:cNvSpPr>
          <p:nvPr>
            <p:ph type="title"/>
          </p:nvPr>
        </p:nvSpPr>
        <p:spPr/>
        <p:txBody>
          <a:bodyPr/>
          <a:lstStyle/>
          <a:p>
            <a:r>
              <a:rPr lang="en-IN" b="1" dirty="0">
                <a:solidFill>
                  <a:srgbClr val="92D050"/>
                </a:solidFill>
                <a:latin typeface="Holtwood One SC" panose="02000000000000000000" pitchFamily="2" charset="0"/>
              </a:rPr>
              <a:t>ML Model</a:t>
            </a:r>
          </a:p>
        </p:txBody>
      </p:sp>
      <p:sp>
        <p:nvSpPr>
          <p:cNvPr id="3" name="Content Placeholder 2">
            <a:extLst>
              <a:ext uri="{FF2B5EF4-FFF2-40B4-BE49-F238E27FC236}">
                <a16:creationId xmlns:a16="http://schemas.microsoft.com/office/drawing/2014/main" id="{60248806-0BD6-1ABF-0BFB-8CC8031665DF}"/>
              </a:ext>
            </a:extLst>
          </p:cNvPr>
          <p:cNvSpPr>
            <a:spLocks noGrp="1"/>
          </p:cNvSpPr>
          <p:nvPr>
            <p:ph idx="1"/>
          </p:nvPr>
        </p:nvSpPr>
        <p:spPr/>
        <p:txBody>
          <a:bodyPr/>
          <a:lstStyle/>
          <a:p>
            <a:r>
              <a:rPr lang="en-US" dirty="0">
                <a:latin typeface="Bahnschrift SemiLight Condensed" panose="020B0502040204020203" pitchFamily="34" charset="0"/>
              </a:rPr>
              <a:t>If the domain name is not found in either the whitelist or blacklist, it signifies that the system encounters it for the first time. Hence, it is passed through the ML Model for evaluation.</a:t>
            </a:r>
          </a:p>
          <a:p>
            <a:r>
              <a:rPr lang="en-US" dirty="0">
                <a:latin typeface="Bahnschrift SemiLight Condensed" panose="020B0502040204020203" pitchFamily="34" charset="0"/>
              </a:rPr>
              <a:t>The ML Model, based on Neural Network algorithms in TensorFlow </a:t>
            </a:r>
            <a:r>
              <a:rPr lang="en-US" dirty="0" err="1">
                <a:latin typeface="Bahnschrift SemiLight Condensed" panose="020B0502040204020203" pitchFamily="34" charset="0"/>
              </a:rPr>
              <a:t>Keras</a:t>
            </a:r>
            <a:r>
              <a:rPr lang="en-US" dirty="0">
                <a:latin typeface="Bahnschrift SemiLight Condensed" panose="020B0502040204020203" pitchFamily="34" charset="0"/>
              </a:rPr>
              <a:t> is designed to test whether DNS Tunnelling and other malicious elements are present in the domain name passed to the system. </a:t>
            </a:r>
          </a:p>
          <a:p>
            <a:r>
              <a:rPr lang="en-IN" dirty="0">
                <a:latin typeface="Bahnschrift SemiLight Condensed" panose="020B0502040204020203" pitchFamily="34" charset="0"/>
              </a:rPr>
              <a:t>The model we’ve created is capable of detecting DNS Tunnelling with 99.96% accuracy. </a:t>
            </a:r>
          </a:p>
          <a:p>
            <a:r>
              <a:rPr lang="en-IN" dirty="0">
                <a:latin typeface="Bahnschrift SemiLight Condensed" panose="020B0502040204020203" pitchFamily="34" charset="0"/>
              </a:rPr>
              <a:t>The training set for the model was split 52 : 48 in terms of malicious and non malicious queries. </a:t>
            </a:r>
            <a:endParaRPr lang="en-US" dirty="0">
              <a:latin typeface="Bahnschrift SemiLight Condensed" panose="020B0502040204020203" pitchFamily="34" charset="0"/>
            </a:endParaRPr>
          </a:p>
        </p:txBody>
      </p:sp>
      <p:sp>
        <p:nvSpPr>
          <p:cNvPr id="4" name="Title 1">
            <a:extLst>
              <a:ext uri="{FF2B5EF4-FFF2-40B4-BE49-F238E27FC236}">
                <a16:creationId xmlns:a16="http://schemas.microsoft.com/office/drawing/2014/main" id="{6388BE97-C592-0E9F-FBF0-4FB94E6117C8}"/>
              </a:ext>
            </a:extLst>
          </p:cNvPr>
          <p:cNvSpPr txBox="1">
            <a:spLocks/>
          </p:cNvSpPr>
          <p:nvPr/>
        </p:nvSpPr>
        <p:spPr>
          <a:xfrm>
            <a:off x="-9413631" y="35340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a:solidFill>
                  <a:srgbClr val="FFC000"/>
                </a:solidFill>
                <a:latin typeface="Holtwood One SC" panose="02000000000000000000" pitchFamily="2" charset="0"/>
              </a:rPr>
              <a:t>Dat</a:t>
            </a:r>
            <a:r>
              <a:rPr lang="en-IN" dirty="0">
                <a:latin typeface="Holtwood One SC" panose="02000000000000000000" pitchFamily="2" charset="0"/>
              </a:rPr>
              <a:t>ab</a:t>
            </a:r>
            <a:r>
              <a:rPr lang="en-IN" dirty="0">
                <a:solidFill>
                  <a:srgbClr val="92D050"/>
                </a:solidFill>
                <a:latin typeface="Holtwood One SC" panose="02000000000000000000" pitchFamily="2" charset="0"/>
              </a:rPr>
              <a:t>ase</a:t>
            </a:r>
          </a:p>
        </p:txBody>
      </p:sp>
      <p:sp>
        <p:nvSpPr>
          <p:cNvPr id="5" name="Content Placeholder 2">
            <a:extLst>
              <a:ext uri="{FF2B5EF4-FFF2-40B4-BE49-F238E27FC236}">
                <a16:creationId xmlns:a16="http://schemas.microsoft.com/office/drawing/2014/main" id="{48C20EF6-C00D-A871-794F-5C8AEBE7BFE2}"/>
              </a:ext>
            </a:extLst>
          </p:cNvPr>
          <p:cNvSpPr txBox="1">
            <a:spLocks/>
          </p:cNvSpPr>
          <p:nvPr/>
        </p:nvSpPr>
        <p:spPr>
          <a:xfrm>
            <a:off x="13258800" y="1860795"/>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latin typeface="Bahnschrift SemiLight Condensed" panose="020B0502040204020203" pitchFamily="34" charset="0"/>
              </a:rPr>
              <a:t>Our database and authentication runs on </a:t>
            </a:r>
            <a:r>
              <a:rPr lang="en-IN" dirty="0">
                <a:solidFill>
                  <a:srgbClr val="00B0F0"/>
                </a:solidFill>
                <a:latin typeface="Bahnschrift SemiLight Condensed" panose="020B0502040204020203" pitchFamily="34" charset="0"/>
              </a:rPr>
              <a:t>Firebase Realtime Database</a:t>
            </a:r>
            <a:r>
              <a:rPr lang="en-IN" dirty="0">
                <a:solidFill>
                  <a:srgbClr val="92D050"/>
                </a:solidFill>
                <a:latin typeface="Bahnschrift SemiLight Condensed" panose="020B0502040204020203" pitchFamily="34" charset="0"/>
              </a:rPr>
              <a:t>.</a:t>
            </a:r>
          </a:p>
          <a:p>
            <a:r>
              <a:rPr lang="en-IN" dirty="0">
                <a:latin typeface="Bahnschrift SemiLight Condensed" panose="020B0502040204020203" pitchFamily="34" charset="0"/>
              </a:rPr>
              <a:t>The database consists of various parameters : </a:t>
            </a:r>
          </a:p>
          <a:p>
            <a:pPr lvl="1"/>
            <a:r>
              <a:rPr lang="en-IN" sz="2600" dirty="0">
                <a:latin typeface="Bahnschrift SemiLight Condensed" panose="020B0502040204020203" pitchFamily="34" charset="0"/>
              </a:rPr>
              <a:t>Query Name : Input sent to service</a:t>
            </a:r>
          </a:p>
          <a:p>
            <a:pPr lvl="1"/>
            <a:r>
              <a:rPr lang="en-IN" sz="2600" dirty="0">
                <a:latin typeface="Bahnschrift SemiLight Condensed" panose="020B0502040204020203" pitchFamily="34" charset="0"/>
              </a:rPr>
              <a:t>Client Address : Address from which request was received</a:t>
            </a:r>
          </a:p>
          <a:p>
            <a:pPr lvl="1"/>
            <a:r>
              <a:rPr lang="en-IN" sz="2600" dirty="0">
                <a:latin typeface="Bahnschrift SemiLight Condensed" panose="020B0502040204020203" pitchFamily="34" charset="0"/>
              </a:rPr>
              <a:t>Resolved IP : Output IP Address</a:t>
            </a:r>
          </a:p>
          <a:p>
            <a:pPr lvl="1"/>
            <a:r>
              <a:rPr lang="en-IN" sz="2600" dirty="0">
                <a:latin typeface="Bahnschrift SemiLight Condensed" panose="020B0502040204020203" pitchFamily="34" charset="0"/>
              </a:rPr>
              <a:t>Time of Request : Time at which request was sent </a:t>
            </a:r>
          </a:p>
          <a:p>
            <a:pPr lvl="1"/>
            <a:r>
              <a:rPr lang="en-IN" sz="2600" dirty="0">
                <a:latin typeface="Bahnschrift SemiLight Condensed" panose="020B0502040204020203" pitchFamily="34" charset="0"/>
              </a:rPr>
              <a:t>Elapsed Time : Time taken to resolve IP</a:t>
            </a:r>
          </a:p>
          <a:p>
            <a:pPr lvl="1"/>
            <a:r>
              <a:rPr lang="en-IN" sz="2600" dirty="0">
                <a:latin typeface="Bahnschrift SemiLight Condensed" panose="020B0502040204020203" pitchFamily="34" charset="0"/>
              </a:rPr>
              <a:t>Boolean parameters signifying where the request was handled</a:t>
            </a:r>
          </a:p>
          <a:p>
            <a:pPr lvl="2"/>
            <a:r>
              <a:rPr lang="en-IN" sz="2300" dirty="0">
                <a:latin typeface="Bahnschrift SemiLight Condensed" panose="020B0502040204020203" pitchFamily="34" charset="0"/>
              </a:rPr>
              <a:t>Whitelist </a:t>
            </a:r>
          </a:p>
          <a:p>
            <a:pPr lvl="2"/>
            <a:r>
              <a:rPr lang="en-IN" sz="2300" dirty="0">
                <a:latin typeface="Bahnschrift SemiLight Condensed" panose="020B0502040204020203" pitchFamily="34" charset="0"/>
              </a:rPr>
              <a:t>Blacklist</a:t>
            </a:r>
          </a:p>
          <a:p>
            <a:pPr lvl="2"/>
            <a:r>
              <a:rPr lang="en-IN" sz="2300" dirty="0">
                <a:latin typeface="Bahnschrift SemiLight Condensed" panose="020B0502040204020203" pitchFamily="34" charset="0"/>
              </a:rPr>
              <a:t>Malicious</a:t>
            </a:r>
          </a:p>
        </p:txBody>
      </p:sp>
    </p:spTree>
    <p:extLst>
      <p:ext uri="{BB962C8B-B14F-4D97-AF65-F5344CB8AC3E}">
        <p14:creationId xmlns:p14="http://schemas.microsoft.com/office/powerpoint/2010/main" val="3482760527"/>
      </p:ext>
    </p:extLst>
  </p:cSld>
  <p:clrMapOvr>
    <a:masterClrMapping/>
  </p:clrMapOvr>
  <p:transition spd="slow">
    <p:push dir="r"/>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195</TotalTime>
  <Words>2045</Words>
  <Application>Microsoft Macintosh PowerPoint</Application>
  <PresentationFormat>Widescreen</PresentationFormat>
  <Paragraphs>169</Paragraphs>
  <Slides>14</Slides>
  <Notes>0</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Arial</vt:lpstr>
      <vt:lpstr>Bahnschrift SemiBold Condensed</vt:lpstr>
      <vt:lpstr>Bahnschrift SemiLight Condensed</vt:lpstr>
      <vt:lpstr>Bebas Neue</vt:lpstr>
      <vt:lpstr>Calibri</vt:lpstr>
      <vt:lpstr>Calibri Light</vt:lpstr>
      <vt:lpstr>Cambria</vt:lpstr>
      <vt:lpstr>Holtwood One SC</vt:lpstr>
      <vt:lpstr>Office Theme</vt:lpstr>
      <vt:lpstr>1_Office Theme</vt:lpstr>
      <vt:lpstr>PowerPoint Presentation</vt:lpstr>
      <vt:lpstr>PowerPoint Presentation</vt:lpstr>
      <vt:lpstr>PowerPoint Presentation</vt:lpstr>
      <vt:lpstr>PowerPoint Presentation</vt:lpstr>
      <vt:lpstr>Introduction </vt:lpstr>
      <vt:lpstr>Introduction </vt:lpstr>
      <vt:lpstr>Overview</vt:lpstr>
      <vt:lpstr>Whitelist</vt:lpstr>
      <vt:lpstr>ML Model</vt:lpstr>
      <vt:lpstr>Database</vt:lpstr>
      <vt:lpstr>Security</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Raghavendra Hebbar</dc:creator>
  <cp:lastModifiedBy>Sarthak Gupta</cp:lastModifiedBy>
  <cp:revision>15</cp:revision>
  <dcterms:created xsi:type="dcterms:W3CDTF">2024-03-30T19:41:10Z</dcterms:created>
  <dcterms:modified xsi:type="dcterms:W3CDTF">2024-04-06T07:23:57Z</dcterms:modified>
</cp:coreProperties>
</file>